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9" r:id="rId3"/>
    <p:sldId id="257" r:id="rId4"/>
    <p:sldId id="268" r:id="rId5"/>
    <p:sldId id="264" r:id="rId6"/>
    <p:sldId id="265" r:id="rId7"/>
    <p:sldId id="266" r:id="rId8"/>
    <p:sldId id="267" r:id="rId9"/>
    <p:sldId id="262" r:id="rId10"/>
    <p:sldId id="263" r:id="rId11"/>
    <p:sldId id="259" r:id="rId12"/>
    <p:sldId id="260" r:id="rId13"/>
    <p:sldId id="261"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85"/>
  </p:normalViewPr>
  <p:slideViewPr>
    <p:cSldViewPr snapToGrid="0">
      <p:cViewPr varScale="1">
        <p:scale>
          <a:sx n="117" d="100"/>
          <a:sy n="117" d="100"/>
        </p:scale>
        <p:origin x="6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3AA39-AF8B-92E0-84D9-F53DD83ED5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F893C0-124B-4FE8-6F8E-CF61E572FC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599D09-DED7-58CB-4BEC-6E462CF39FF6}"/>
              </a:ext>
            </a:extLst>
          </p:cNvPr>
          <p:cNvSpPr>
            <a:spLocks noGrp="1"/>
          </p:cNvSpPr>
          <p:nvPr>
            <p:ph type="dt" sz="half" idx="10"/>
          </p:nvPr>
        </p:nvSpPr>
        <p:spPr/>
        <p:txBody>
          <a:bodyPr/>
          <a:lstStyle/>
          <a:p>
            <a:fld id="{D4295745-ED86-C143-9305-86D7876FC12E}" type="datetimeFigureOut">
              <a:rPr lang="en-US" smtClean="0"/>
              <a:t>8/26/24</a:t>
            </a:fld>
            <a:endParaRPr lang="en-US"/>
          </a:p>
        </p:txBody>
      </p:sp>
      <p:sp>
        <p:nvSpPr>
          <p:cNvPr id="5" name="Footer Placeholder 4">
            <a:extLst>
              <a:ext uri="{FF2B5EF4-FFF2-40B4-BE49-F238E27FC236}">
                <a16:creationId xmlns:a16="http://schemas.microsoft.com/office/drawing/2014/main" id="{386A4E3E-6EDC-4EC8-DA0D-15E898B1E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39DB1E-DB02-CF4F-5442-AB410A506B20}"/>
              </a:ext>
            </a:extLst>
          </p:cNvPr>
          <p:cNvSpPr>
            <a:spLocks noGrp="1"/>
          </p:cNvSpPr>
          <p:nvPr>
            <p:ph type="sldNum" sz="quarter" idx="12"/>
          </p:nvPr>
        </p:nvSpPr>
        <p:spPr/>
        <p:txBody>
          <a:bodyPr/>
          <a:lstStyle/>
          <a:p>
            <a:fld id="{3DCB97B6-E6E9-2147-B8CC-7DC03A06CD2E}" type="slidenum">
              <a:rPr lang="en-US" smtClean="0"/>
              <a:t>‹#›</a:t>
            </a:fld>
            <a:endParaRPr lang="en-US"/>
          </a:p>
        </p:txBody>
      </p:sp>
    </p:spTree>
    <p:extLst>
      <p:ext uri="{BB962C8B-B14F-4D97-AF65-F5344CB8AC3E}">
        <p14:creationId xmlns:p14="http://schemas.microsoft.com/office/powerpoint/2010/main" val="2759686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C670D-CDB7-B184-1388-E73DC7C882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67E70B-1397-E349-9B36-C55BC85D54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3D5547-BA2C-CC72-19D8-7D176EAC83C9}"/>
              </a:ext>
            </a:extLst>
          </p:cNvPr>
          <p:cNvSpPr>
            <a:spLocks noGrp="1"/>
          </p:cNvSpPr>
          <p:nvPr>
            <p:ph type="dt" sz="half" idx="10"/>
          </p:nvPr>
        </p:nvSpPr>
        <p:spPr/>
        <p:txBody>
          <a:bodyPr/>
          <a:lstStyle/>
          <a:p>
            <a:fld id="{D4295745-ED86-C143-9305-86D7876FC12E}" type="datetimeFigureOut">
              <a:rPr lang="en-US" smtClean="0"/>
              <a:t>8/26/24</a:t>
            </a:fld>
            <a:endParaRPr lang="en-US"/>
          </a:p>
        </p:txBody>
      </p:sp>
      <p:sp>
        <p:nvSpPr>
          <p:cNvPr id="5" name="Footer Placeholder 4">
            <a:extLst>
              <a:ext uri="{FF2B5EF4-FFF2-40B4-BE49-F238E27FC236}">
                <a16:creationId xmlns:a16="http://schemas.microsoft.com/office/drawing/2014/main" id="{71E46342-B674-ADB8-CB5D-D4DD2C7AC3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D4A3EC-1DC5-1195-7691-021DC0AF1E88}"/>
              </a:ext>
            </a:extLst>
          </p:cNvPr>
          <p:cNvSpPr>
            <a:spLocks noGrp="1"/>
          </p:cNvSpPr>
          <p:nvPr>
            <p:ph type="sldNum" sz="quarter" idx="12"/>
          </p:nvPr>
        </p:nvSpPr>
        <p:spPr/>
        <p:txBody>
          <a:bodyPr/>
          <a:lstStyle/>
          <a:p>
            <a:fld id="{3DCB97B6-E6E9-2147-B8CC-7DC03A06CD2E}" type="slidenum">
              <a:rPr lang="en-US" smtClean="0"/>
              <a:t>‹#›</a:t>
            </a:fld>
            <a:endParaRPr lang="en-US"/>
          </a:p>
        </p:txBody>
      </p:sp>
    </p:spTree>
    <p:extLst>
      <p:ext uri="{BB962C8B-B14F-4D97-AF65-F5344CB8AC3E}">
        <p14:creationId xmlns:p14="http://schemas.microsoft.com/office/powerpoint/2010/main" val="1363275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76230A-7CCC-46C3-0B66-06511C0CE0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5319E6-C0C2-8F28-4253-44002D8C53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539F4B-DF53-7CD3-0FA5-3D801810497D}"/>
              </a:ext>
            </a:extLst>
          </p:cNvPr>
          <p:cNvSpPr>
            <a:spLocks noGrp="1"/>
          </p:cNvSpPr>
          <p:nvPr>
            <p:ph type="dt" sz="half" idx="10"/>
          </p:nvPr>
        </p:nvSpPr>
        <p:spPr/>
        <p:txBody>
          <a:bodyPr/>
          <a:lstStyle/>
          <a:p>
            <a:fld id="{D4295745-ED86-C143-9305-86D7876FC12E}" type="datetimeFigureOut">
              <a:rPr lang="en-US" smtClean="0"/>
              <a:t>8/26/24</a:t>
            </a:fld>
            <a:endParaRPr lang="en-US"/>
          </a:p>
        </p:txBody>
      </p:sp>
      <p:sp>
        <p:nvSpPr>
          <p:cNvPr id="5" name="Footer Placeholder 4">
            <a:extLst>
              <a:ext uri="{FF2B5EF4-FFF2-40B4-BE49-F238E27FC236}">
                <a16:creationId xmlns:a16="http://schemas.microsoft.com/office/drawing/2014/main" id="{57E813B6-FE08-357D-EDC7-45B94AB5F4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986A7-10E6-A793-1621-27CCE2986C19}"/>
              </a:ext>
            </a:extLst>
          </p:cNvPr>
          <p:cNvSpPr>
            <a:spLocks noGrp="1"/>
          </p:cNvSpPr>
          <p:nvPr>
            <p:ph type="sldNum" sz="quarter" idx="12"/>
          </p:nvPr>
        </p:nvSpPr>
        <p:spPr/>
        <p:txBody>
          <a:bodyPr/>
          <a:lstStyle/>
          <a:p>
            <a:fld id="{3DCB97B6-E6E9-2147-B8CC-7DC03A06CD2E}" type="slidenum">
              <a:rPr lang="en-US" smtClean="0"/>
              <a:t>‹#›</a:t>
            </a:fld>
            <a:endParaRPr lang="en-US"/>
          </a:p>
        </p:txBody>
      </p:sp>
    </p:spTree>
    <p:extLst>
      <p:ext uri="{BB962C8B-B14F-4D97-AF65-F5344CB8AC3E}">
        <p14:creationId xmlns:p14="http://schemas.microsoft.com/office/powerpoint/2010/main" val="1129914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E9FF-A595-1D21-4CF9-AF8C6D8A98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AA964B-1DFD-5F11-DDAA-3797A8D0C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BAE855-5584-0F3A-C726-81CD8872807C}"/>
              </a:ext>
            </a:extLst>
          </p:cNvPr>
          <p:cNvSpPr>
            <a:spLocks noGrp="1"/>
          </p:cNvSpPr>
          <p:nvPr>
            <p:ph type="dt" sz="half" idx="10"/>
          </p:nvPr>
        </p:nvSpPr>
        <p:spPr/>
        <p:txBody>
          <a:bodyPr/>
          <a:lstStyle/>
          <a:p>
            <a:fld id="{D4295745-ED86-C143-9305-86D7876FC12E}" type="datetimeFigureOut">
              <a:rPr lang="en-US" smtClean="0"/>
              <a:t>8/26/24</a:t>
            </a:fld>
            <a:endParaRPr lang="en-US"/>
          </a:p>
        </p:txBody>
      </p:sp>
      <p:sp>
        <p:nvSpPr>
          <p:cNvPr id="5" name="Footer Placeholder 4">
            <a:extLst>
              <a:ext uri="{FF2B5EF4-FFF2-40B4-BE49-F238E27FC236}">
                <a16:creationId xmlns:a16="http://schemas.microsoft.com/office/drawing/2014/main" id="{A546B686-6EA1-B85C-2FD8-70CFDE003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3B1F3-42A3-A5D9-06F7-0D40069041AA}"/>
              </a:ext>
            </a:extLst>
          </p:cNvPr>
          <p:cNvSpPr>
            <a:spLocks noGrp="1"/>
          </p:cNvSpPr>
          <p:nvPr>
            <p:ph type="sldNum" sz="quarter" idx="12"/>
          </p:nvPr>
        </p:nvSpPr>
        <p:spPr/>
        <p:txBody>
          <a:bodyPr/>
          <a:lstStyle/>
          <a:p>
            <a:fld id="{3DCB97B6-E6E9-2147-B8CC-7DC03A06CD2E}" type="slidenum">
              <a:rPr lang="en-US" smtClean="0"/>
              <a:t>‹#›</a:t>
            </a:fld>
            <a:endParaRPr lang="en-US"/>
          </a:p>
        </p:txBody>
      </p:sp>
    </p:spTree>
    <p:extLst>
      <p:ext uri="{BB962C8B-B14F-4D97-AF65-F5344CB8AC3E}">
        <p14:creationId xmlns:p14="http://schemas.microsoft.com/office/powerpoint/2010/main" val="1817131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A6E95-E5D4-D797-6541-F5B08B0A8A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4FFEBF-BF19-9610-C446-84167702ED3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028F03-0F57-1E98-1F15-03F3BA19ACC1}"/>
              </a:ext>
            </a:extLst>
          </p:cNvPr>
          <p:cNvSpPr>
            <a:spLocks noGrp="1"/>
          </p:cNvSpPr>
          <p:nvPr>
            <p:ph type="dt" sz="half" idx="10"/>
          </p:nvPr>
        </p:nvSpPr>
        <p:spPr/>
        <p:txBody>
          <a:bodyPr/>
          <a:lstStyle/>
          <a:p>
            <a:fld id="{D4295745-ED86-C143-9305-86D7876FC12E}" type="datetimeFigureOut">
              <a:rPr lang="en-US" smtClean="0"/>
              <a:t>8/26/24</a:t>
            </a:fld>
            <a:endParaRPr lang="en-US"/>
          </a:p>
        </p:txBody>
      </p:sp>
      <p:sp>
        <p:nvSpPr>
          <p:cNvPr id="5" name="Footer Placeholder 4">
            <a:extLst>
              <a:ext uri="{FF2B5EF4-FFF2-40B4-BE49-F238E27FC236}">
                <a16:creationId xmlns:a16="http://schemas.microsoft.com/office/drawing/2014/main" id="{5E4F35B2-D4FD-B28F-F86D-FF00A2592A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5B432F-42AA-BEA6-E2A9-2AB6AC2287C6}"/>
              </a:ext>
            </a:extLst>
          </p:cNvPr>
          <p:cNvSpPr>
            <a:spLocks noGrp="1"/>
          </p:cNvSpPr>
          <p:nvPr>
            <p:ph type="sldNum" sz="quarter" idx="12"/>
          </p:nvPr>
        </p:nvSpPr>
        <p:spPr/>
        <p:txBody>
          <a:bodyPr/>
          <a:lstStyle/>
          <a:p>
            <a:fld id="{3DCB97B6-E6E9-2147-B8CC-7DC03A06CD2E}" type="slidenum">
              <a:rPr lang="en-US" smtClean="0"/>
              <a:t>‹#›</a:t>
            </a:fld>
            <a:endParaRPr lang="en-US"/>
          </a:p>
        </p:txBody>
      </p:sp>
    </p:spTree>
    <p:extLst>
      <p:ext uri="{BB962C8B-B14F-4D97-AF65-F5344CB8AC3E}">
        <p14:creationId xmlns:p14="http://schemas.microsoft.com/office/powerpoint/2010/main" val="80642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09BFC-4BAC-FC80-395C-4405B7B5EC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ABB359-F977-2EB2-D8D4-ECCC28768E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9ED9AB-A03B-83F0-1572-51C32FAD47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90E289-6970-95DD-A31C-1A46F5D41CF6}"/>
              </a:ext>
            </a:extLst>
          </p:cNvPr>
          <p:cNvSpPr>
            <a:spLocks noGrp="1"/>
          </p:cNvSpPr>
          <p:nvPr>
            <p:ph type="dt" sz="half" idx="10"/>
          </p:nvPr>
        </p:nvSpPr>
        <p:spPr/>
        <p:txBody>
          <a:bodyPr/>
          <a:lstStyle/>
          <a:p>
            <a:fld id="{D4295745-ED86-C143-9305-86D7876FC12E}" type="datetimeFigureOut">
              <a:rPr lang="en-US" smtClean="0"/>
              <a:t>8/26/24</a:t>
            </a:fld>
            <a:endParaRPr lang="en-US"/>
          </a:p>
        </p:txBody>
      </p:sp>
      <p:sp>
        <p:nvSpPr>
          <p:cNvPr id="6" name="Footer Placeholder 5">
            <a:extLst>
              <a:ext uri="{FF2B5EF4-FFF2-40B4-BE49-F238E27FC236}">
                <a16:creationId xmlns:a16="http://schemas.microsoft.com/office/drawing/2014/main" id="{DB07B87D-A3EC-3313-C02B-864753192A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69055C-7BFA-4A57-5537-581F8A207F28}"/>
              </a:ext>
            </a:extLst>
          </p:cNvPr>
          <p:cNvSpPr>
            <a:spLocks noGrp="1"/>
          </p:cNvSpPr>
          <p:nvPr>
            <p:ph type="sldNum" sz="quarter" idx="12"/>
          </p:nvPr>
        </p:nvSpPr>
        <p:spPr/>
        <p:txBody>
          <a:bodyPr/>
          <a:lstStyle/>
          <a:p>
            <a:fld id="{3DCB97B6-E6E9-2147-B8CC-7DC03A06CD2E}" type="slidenum">
              <a:rPr lang="en-US" smtClean="0"/>
              <a:t>‹#›</a:t>
            </a:fld>
            <a:endParaRPr lang="en-US"/>
          </a:p>
        </p:txBody>
      </p:sp>
    </p:spTree>
    <p:extLst>
      <p:ext uri="{BB962C8B-B14F-4D97-AF65-F5344CB8AC3E}">
        <p14:creationId xmlns:p14="http://schemas.microsoft.com/office/powerpoint/2010/main" val="3722561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337B2-5283-AEAB-1F71-5BC6DF612E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F6EB19-8D64-87C1-CEDC-BF061C4219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E07955-A58F-08B2-9FF0-637262D198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0DB47E-B939-970D-9CFC-27710DC59D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E0BF05-BC70-7B50-9A06-CDA095EBEB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3A06BB-DFEA-E99D-CF66-BD7A05955149}"/>
              </a:ext>
            </a:extLst>
          </p:cNvPr>
          <p:cNvSpPr>
            <a:spLocks noGrp="1"/>
          </p:cNvSpPr>
          <p:nvPr>
            <p:ph type="dt" sz="half" idx="10"/>
          </p:nvPr>
        </p:nvSpPr>
        <p:spPr/>
        <p:txBody>
          <a:bodyPr/>
          <a:lstStyle/>
          <a:p>
            <a:fld id="{D4295745-ED86-C143-9305-86D7876FC12E}" type="datetimeFigureOut">
              <a:rPr lang="en-US" smtClean="0"/>
              <a:t>8/26/24</a:t>
            </a:fld>
            <a:endParaRPr lang="en-US"/>
          </a:p>
        </p:txBody>
      </p:sp>
      <p:sp>
        <p:nvSpPr>
          <p:cNvPr id="8" name="Footer Placeholder 7">
            <a:extLst>
              <a:ext uri="{FF2B5EF4-FFF2-40B4-BE49-F238E27FC236}">
                <a16:creationId xmlns:a16="http://schemas.microsoft.com/office/drawing/2014/main" id="{878C990D-98EB-FE48-0F31-468CFDEA8F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1BCA73-35C6-B68A-0E09-0D8FC6D8A68D}"/>
              </a:ext>
            </a:extLst>
          </p:cNvPr>
          <p:cNvSpPr>
            <a:spLocks noGrp="1"/>
          </p:cNvSpPr>
          <p:nvPr>
            <p:ph type="sldNum" sz="quarter" idx="12"/>
          </p:nvPr>
        </p:nvSpPr>
        <p:spPr/>
        <p:txBody>
          <a:bodyPr/>
          <a:lstStyle/>
          <a:p>
            <a:fld id="{3DCB97B6-E6E9-2147-B8CC-7DC03A06CD2E}" type="slidenum">
              <a:rPr lang="en-US" smtClean="0"/>
              <a:t>‹#›</a:t>
            </a:fld>
            <a:endParaRPr lang="en-US"/>
          </a:p>
        </p:txBody>
      </p:sp>
    </p:spTree>
    <p:extLst>
      <p:ext uri="{BB962C8B-B14F-4D97-AF65-F5344CB8AC3E}">
        <p14:creationId xmlns:p14="http://schemas.microsoft.com/office/powerpoint/2010/main" val="4034469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B6EC7-8861-3F14-9FC1-47D6F0AF27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DEF7EB-C634-57BA-B1D5-EA3F7A9220E7}"/>
              </a:ext>
            </a:extLst>
          </p:cNvPr>
          <p:cNvSpPr>
            <a:spLocks noGrp="1"/>
          </p:cNvSpPr>
          <p:nvPr>
            <p:ph type="dt" sz="half" idx="10"/>
          </p:nvPr>
        </p:nvSpPr>
        <p:spPr/>
        <p:txBody>
          <a:bodyPr/>
          <a:lstStyle/>
          <a:p>
            <a:fld id="{D4295745-ED86-C143-9305-86D7876FC12E}" type="datetimeFigureOut">
              <a:rPr lang="en-US" smtClean="0"/>
              <a:t>8/26/24</a:t>
            </a:fld>
            <a:endParaRPr lang="en-US"/>
          </a:p>
        </p:txBody>
      </p:sp>
      <p:sp>
        <p:nvSpPr>
          <p:cNvPr id="4" name="Footer Placeholder 3">
            <a:extLst>
              <a:ext uri="{FF2B5EF4-FFF2-40B4-BE49-F238E27FC236}">
                <a16:creationId xmlns:a16="http://schemas.microsoft.com/office/drawing/2014/main" id="{41E51FEF-0232-3DF8-E54D-D70A9A2EF8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F08E5C-9787-69E0-7907-B2B179DEA357}"/>
              </a:ext>
            </a:extLst>
          </p:cNvPr>
          <p:cNvSpPr>
            <a:spLocks noGrp="1"/>
          </p:cNvSpPr>
          <p:nvPr>
            <p:ph type="sldNum" sz="quarter" idx="12"/>
          </p:nvPr>
        </p:nvSpPr>
        <p:spPr/>
        <p:txBody>
          <a:bodyPr/>
          <a:lstStyle/>
          <a:p>
            <a:fld id="{3DCB97B6-E6E9-2147-B8CC-7DC03A06CD2E}" type="slidenum">
              <a:rPr lang="en-US" smtClean="0"/>
              <a:t>‹#›</a:t>
            </a:fld>
            <a:endParaRPr lang="en-US"/>
          </a:p>
        </p:txBody>
      </p:sp>
    </p:spTree>
    <p:extLst>
      <p:ext uri="{BB962C8B-B14F-4D97-AF65-F5344CB8AC3E}">
        <p14:creationId xmlns:p14="http://schemas.microsoft.com/office/powerpoint/2010/main" val="635566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E634A7-889F-496C-0225-C14FE48CDEE8}"/>
              </a:ext>
            </a:extLst>
          </p:cNvPr>
          <p:cNvSpPr>
            <a:spLocks noGrp="1"/>
          </p:cNvSpPr>
          <p:nvPr>
            <p:ph type="dt" sz="half" idx="10"/>
          </p:nvPr>
        </p:nvSpPr>
        <p:spPr/>
        <p:txBody>
          <a:bodyPr/>
          <a:lstStyle/>
          <a:p>
            <a:fld id="{D4295745-ED86-C143-9305-86D7876FC12E}" type="datetimeFigureOut">
              <a:rPr lang="en-US" smtClean="0"/>
              <a:t>8/26/24</a:t>
            </a:fld>
            <a:endParaRPr lang="en-US"/>
          </a:p>
        </p:txBody>
      </p:sp>
      <p:sp>
        <p:nvSpPr>
          <p:cNvPr id="3" name="Footer Placeholder 2">
            <a:extLst>
              <a:ext uri="{FF2B5EF4-FFF2-40B4-BE49-F238E27FC236}">
                <a16:creationId xmlns:a16="http://schemas.microsoft.com/office/drawing/2014/main" id="{13C08A9E-9B6F-169B-FC5F-2D8DBF7086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4EE2F1-B23C-C947-21F6-1D9C8191928D}"/>
              </a:ext>
            </a:extLst>
          </p:cNvPr>
          <p:cNvSpPr>
            <a:spLocks noGrp="1"/>
          </p:cNvSpPr>
          <p:nvPr>
            <p:ph type="sldNum" sz="quarter" idx="12"/>
          </p:nvPr>
        </p:nvSpPr>
        <p:spPr/>
        <p:txBody>
          <a:bodyPr/>
          <a:lstStyle/>
          <a:p>
            <a:fld id="{3DCB97B6-E6E9-2147-B8CC-7DC03A06CD2E}" type="slidenum">
              <a:rPr lang="en-US" smtClean="0"/>
              <a:t>‹#›</a:t>
            </a:fld>
            <a:endParaRPr lang="en-US"/>
          </a:p>
        </p:txBody>
      </p:sp>
    </p:spTree>
    <p:extLst>
      <p:ext uri="{BB962C8B-B14F-4D97-AF65-F5344CB8AC3E}">
        <p14:creationId xmlns:p14="http://schemas.microsoft.com/office/powerpoint/2010/main" val="2904147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BE162-F111-097C-8C4E-7D8F1C80FE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854C70-071F-41A2-9A09-F00D724020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1F0B02-683D-3291-78BA-EA13947512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073569-17DE-FB86-1572-C646151E498C}"/>
              </a:ext>
            </a:extLst>
          </p:cNvPr>
          <p:cNvSpPr>
            <a:spLocks noGrp="1"/>
          </p:cNvSpPr>
          <p:nvPr>
            <p:ph type="dt" sz="half" idx="10"/>
          </p:nvPr>
        </p:nvSpPr>
        <p:spPr/>
        <p:txBody>
          <a:bodyPr/>
          <a:lstStyle/>
          <a:p>
            <a:fld id="{D4295745-ED86-C143-9305-86D7876FC12E}" type="datetimeFigureOut">
              <a:rPr lang="en-US" smtClean="0"/>
              <a:t>8/26/24</a:t>
            </a:fld>
            <a:endParaRPr lang="en-US"/>
          </a:p>
        </p:txBody>
      </p:sp>
      <p:sp>
        <p:nvSpPr>
          <p:cNvPr id="6" name="Footer Placeholder 5">
            <a:extLst>
              <a:ext uri="{FF2B5EF4-FFF2-40B4-BE49-F238E27FC236}">
                <a16:creationId xmlns:a16="http://schemas.microsoft.com/office/drawing/2014/main" id="{27A1B379-C662-F587-3A04-DDD35AA872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1A9615-E4DD-BFCD-C372-097884EF14AB}"/>
              </a:ext>
            </a:extLst>
          </p:cNvPr>
          <p:cNvSpPr>
            <a:spLocks noGrp="1"/>
          </p:cNvSpPr>
          <p:nvPr>
            <p:ph type="sldNum" sz="quarter" idx="12"/>
          </p:nvPr>
        </p:nvSpPr>
        <p:spPr/>
        <p:txBody>
          <a:bodyPr/>
          <a:lstStyle/>
          <a:p>
            <a:fld id="{3DCB97B6-E6E9-2147-B8CC-7DC03A06CD2E}" type="slidenum">
              <a:rPr lang="en-US" smtClean="0"/>
              <a:t>‹#›</a:t>
            </a:fld>
            <a:endParaRPr lang="en-US"/>
          </a:p>
        </p:txBody>
      </p:sp>
    </p:spTree>
    <p:extLst>
      <p:ext uri="{BB962C8B-B14F-4D97-AF65-F5344CB8AC3E}">
        <p14:creationId xmlns:p14="http://schemas.microsoft.com/office/powerpoint/2010/main" val="4142098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2168A-07DA-3DAD-89BA-E0AE6A1326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F6E25C-E24A-6910-0C46-E88E4F4DFB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3E9102-46DF-4D1A-A507-22878BFCA9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E3FF5A-C09C-7EBC-5E23-0F36326C6DB6}"/>
              </a:ext>
            </a:extLst>
          </p:cNvPr>
          <p:cNvSpPr>
            <a:spLocks noGrp="1"/>
          </p:cNvSpPr>
          <p:nvPr>
            <p:ph type="dt" sz="half" idx="10"/>
          </p:nvPr>
        </p:nvSpPr>
        <p:spPr/>
        <p:txBody>
          <a:bodyPr/>
          <a:lstStyle/>
          <a:p>
            <a:fld id="{D4295745-ED86-C143-9305-86D7876FC12E}" type="datetimeFigureOut">
              <a:rPr lang="en-US" smtClean="0"/>
              <a:t>8/26/24</a:t>
            </a:fld>
            <a:endParaRPr lang="en-US"/>
          </a:p>
        </p:txBody>
      </p:sp>
      <p:sp>
        <p:nvSpPr>
          <p:cNvPr id="6" name="Footer Placeholder 5">
            <a:extLst>
              <a:ext uri="{FF2B5EF4-FFF2-40B4-BE49-F238E27FC236}">
                <a16:creationId xmlns:a16="http://schemas.microsoft.com/office/drawing/2014/main" id="{A3F3280B-7EA7-DC6B-E1FD-CC037FD97B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AE7CA2-A353-F209-940F-E1BAAB6AD89C}"/>
              </a:ext>
            </a:extLst>
          </p:cNvPr>
          <p:cNvSpPr>
            <a:spLocks noGrp="1"/>
          </p:cNvSpPr>
          <p:nvPr>
            <p:ph type="sldNum" sz="quarter" idx="12"/>
          </p:nvPr>
        </p:nvSpPr>
        <p:spPr/>
        <p:txBody>
          <a:bodyPr/>
          <a:lstStyle/>
          <a:p>
            <a:fld id="{3DCB97B6-E6E9-2147-B8CC-7DC03A06CD2E}" type="slidenum">
              <a:rPr lang="en-US" smtClean="0"/>
              <a:t>‹#›</a:t>
            </a:fld>
            <a:endParaRPr lang="en-US"/>
          </a:p>
        </p:txBody>
      </p:sp>
    </p:spTree>
    <p:extLst>
      <p:ext uri="{BB962C8B-B14F-4D97-AF65-F5344CB8AC3E}">
        <p14:creationId xmlns:p14="http://schemas.microsoft.com/office/powerpoint/2010/main" val="3996254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3C21E2-49A1-EA50-EB82-6422367350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51F77C-7403-A206-2284-D413476983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37570B-A618-927D-090E-3643AB160B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4295745-ED86-C143-9305-86D7876FC12E}" type="datetimeFigureOut">
              <a:rPr lang="en-US" smtClean="0"/>
              <a:t>8/26/24</a:t>
            </a:fld>
            <a:endParaRPr lang="en-US"/>
          </a:p>
        </p:txBody>
      </p:sp>
      <p:sp>
        <p:nvSpPr>
          <p:cNvPr id="5" name="Footer Placeholder 4">
            <a:extLst>
              <a:ext uri="{FF2B5EF4-FFF2-40B4-BE49-F238E27FC236}">
                <a16:creationId xmlns:a16="http://schemas.microsoft.com/office/drawing/2014/main" id="{3D3FB646-12AF-37CD-3D5C-A8BC615E51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3408E86-CBC8-9D6C-C14E-5E87007C78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DCB97B6-E6E9-2147-B8CC-7DC03A06CD2E}" type="slidenum">
              <a:rPr lang="en-US" smtClean="0"/>
              <a:t>‹#›</a:t>
            </a:fld>
            <a:endParaRPr lang="en-US"/>
          </a:p>
        </p:txBody>
      </p:sp>
    </p:spTree>
    <p:extLst>
      <p:ext uri="{BB962C8B-B14F-4D97-AF65-F5344CB8AC3E}">
        <p14:creationId xmlns:p14="http://schemas.microsoft.com/office/powerpoint/2010/main" val="21113844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datasets/uom190346a/sleep-health-and-lifestyle-datase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8" name="Rectangle 1047">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Rectangle 1049">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A person sleeping in bed&#10;&#10;Description automatically generated">
            <a:extLst>
              <a:ext uri="{FF2B5EF4-FFF2-40B4-BE49-F238E27FC236}">
                <a16:creationId xmlns:a16="http://schemas.microsoft.com/office/drawing/2014/main" id="{22E1657F-627B-3972-C843-B3259BDAC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9709" b="-1"/>
          <a:stretch/>
        </p:blipFill>
        <p:spPr bwMode="auto">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AD6A24A7-4E97-E2DF-522A-D1335B6B689C}"/>
              </a:ext>
            </a:extLst>
          </p:cNvPr>
          <p:cNvSpPr>
            <a:spLocks noGrp="1"/>
          </p:cNvSpPr>
          <p:nvPr>
            <p:ph type="ctrTitle"/>
          </p:nvPr>
        </p:nvSpPr>
        <p:spPr>
          <a:xfrm>
            <a:off x="-3" y="2042319"/>
            <a:ext cx="3823856" cy="2387600"/>
          </a:xfrm>
        </p:spPr>
        <p:txBody>
          <a:bodyPr>
            <a:normAutofit fontScale="90000"/>
          </a:bodyPr>
          <a:lstStyle/>
          <a:p>
            <a:r>
              <a:rPr lang="en-US" dirty="0"/>
              <a:t>Sleep Disorder Factors</a:t>
            </a:r>
          </a:p>
        </p:txBody>
      </p:sp>
      <p:sp>
        <p:nvSpPr>
          <p:cNvPr id="6" name="Title 4">
            <a:extLst>
              <a:ext uri="{FF2B5EF4-FFF2-40B4-BE49-F238E27FC236}">
                <a16:creationId xmlns:a16="http://schemas.microsoft.com/office/drawing/2014/main" id="{62E8E347-B003-644F-5C62-F4AA8AADEB53}"/>
              </a:ext>
            </a:extLst>
          </p:cNvPr>
          <p:cNvSpPr txBox="1">
            <a:spLocks/>
          </p:cNvSpPr>
          <p:nvPr/>
        </p:nvSpPr>
        <p:spPr>
          <a:xfrm>
            <a:off x="307800" y="5769429"/>
            <a:ext cx="3823856" cy="86121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dirty="0"/>
              <a:t>Group Project 4: Bradley </a:t>
            </a:r>
            <a:r>
              <a:rPr lang="en-US" sz="1600" dirty="0" err="1"/>
              <a:t>Curthoys</a:t>
            </a:r>
            <a:r>
              <a:rPr lang="en-US" sz="1600" dirty="0"/>
              <a:t>, Daniel </a:t>
            </a:r>
            <a:r>
              <a:rPr lang="en-US" sz="1600" dirty="0" err="1"/>
              <a:t>Usuga</a:t>
            </a:r>
            <a:r>
              <a:rPr lang="en-US" sz="1600" dirty="0"/>
              <a:t>, Bailey Strauch, Lisa Shimano</a:t>
            </a:r>
          </a:p>
        </p:txBody>
      </p:sp>
    </p:spTree>
    <p:extLst>
      <p:ext uri="{BB962C8B-B14F-4D97-AF65-F5344CB8AC3E}">
        <p14:creationId xmlns:p14="http://schemas.microsoft.com/office/powerpoint/2010/main" val="3825794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11966A-F034-8B48-3637-D924906CF20E}"/>
              </a:ext>
            </a:extLst>
          </p:cNvPr>
          <p:cNvSpPr>
            <a:spLocks noGrp="1"/>
          </p:cNvSpPr>
          <p:nvPr>
            <p:ph type="title"/>
          </p:nvPr>
        </p:nvSpPr>
        <p:spPr>
          <a:xfrm>
            <a:off x="1001684" y="170412"/>
            <a:ext cx="10178934" cy="1328730"/>
          </a:xfrm>
        </p:spPr>
        <p:txBody>
          <a:bodyPr vert="horz" lIns="91440" tIns="45720" rIns="91440" bIns="45720" rtlCol="0" anchor="b">
            <a:normAutofit/>
          </a:bodyPr>
          <a:lstStyle/>
          <a:p>
            <a:r>
              <a:rPr lang="en-US" sz="5200" kern="1200">
                <a:solidFill>
                  <a:schemeClr val="tx1"/>
                </a:solidFill>
                <a:latin typeface="+mj-lt"/>
                <a:ea typeface="+mj-ea"/>
                <a:cs typeface="+mj-cs"/>
              </a:rPr>
              <a:t>Gradio App</a:t>
            </a:r>
          </a:p>
        </p:txBody>
      </p:sp>
      <p:pic>
        <p:nvPicPr>
          <p:cNvPr id="7" name="Picture 6" descr="A screenshot of a computer program&#10;&#10;Description automatically generated">
            <a:extLst>
              <a:ext uri="{FF2B5EF4-FFF2-40B4-BE49-F238E27FC236}">
                <a16:creationId xmlns:a16="http://schemas.microsoft.com/office/drawing/2014/main" id="{229454DD-7A5A-4D03-8992-C018D71CC33A}"/>
              </a:ext>
            </a:extLst>
          </p:cNvPr>
          <p:cNvPicPr>
            <a:picLocks noChangeAspect="1"/>
          </p:cNvPicPr>
          <p:nvPr/>
        </p:nvPicPr>
        <p:blipFill>
          <a:blip r:embed="rId2"/>
          <a:srcRect r="5649" b="1"/>
          <a:stretch/>
        </p:blipFill>
        <p:spPr>
          <a:xfrm>
            <a:off x="198741" y="2410448"/>
            <a:ext cx="5803323" cy="3890357"/>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AA41D015-C186-3C4E-8DD5-2C72604E6ED7}"/>
              </a:ext>
            </a:extLst>
          </p:cNvPr>
          <p:cNvPicPr>
            <a:picLocks noGrp="1" noChangeAspect="1"/>
          </p:cNvPicPr>
          <p:nvPr>
            <p:ph idx="1"/>
          </p:nvPr>
        </p:nvPicPr>
        <p:blipFill>
          <a:blip r:embed="rId3"/>
          <a:srcRect r="17953" b="-2"/>
          <a:stretch/>
        </p:blipFill>
        <p:spPr>
          <a:xfrm>
            <a:off x="6189934" y="2410448"/>
            <a:ext cx="5803323" cy="3890357"/>
          </a:xfrm>
          <a:prstGeom prst="rect">
            <a:avLst/>
          </a:prstGeom>
          <a:ln w="28575">
            <a:solidFill>
              <a:srgbClr val="0070C0"/>
            </a:solidFill>
          </a:ln>
        </p:spPr>
      </p:pic>
    </p:spTree>
    <p:extLst>
      <p:ext uri="{BB962C8B-B14F-4D97-AF65-F5344CB8AC3E}">
        <p14:creationId xmlns:p14="http://schemas.microsoft.com/office/powerpoint/2010/main" val="3799120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53A07-2238-341D-107D-573DC2A0661D}"/>
              </a:ext>
            </a:extLst>
          </p:cNvPr>
          <p:cNvSpPr>
            <a:spLocks noGrp="1"/>
          </p:cNvSpPr>
          <p:nvPr>
            <p:ph type="title"/>
          </p:nvPr>
        </p:nvSpPr>
        <p:spPr>
          <a:xfrm>
            <a:off x="838200" y="37093"/>
            <a:ext cx="10515600" cy="1325563"/>
          </a:xfrm>
        </p:spPr>
        <p:txBody>
          <a:bodyPr/>
          <a:lstStyle/>
          <a:p>
            <a:r>
              <a:rPr lang="en-US" dirty="0" err="1"/>
              <a:t>Gradio</a:t>
            </a:r>
            <a:r>
              <a:rPr lang="en-US" dirty="0"/>
              <a:t> App</a:t>
            </a:r>
          </a:p>
        </p:txBody>
      </p:sp>
      <p:sp>
        <p:nvSpPr>
          <p:cNvPr id="3" name="Content Placeholder 2">
            <a:extLst>
              <a:ext uri="{FF2B5EF4-FFF2-40B4-BE49-F238E27FC236}">
                <a16:creationId xmlns:a16="http://schemas.microsoft.com/office/drawing/2014/main" id="{ECBF70E4-FFCB-C6EF-309C-44FCD7FED39D}"/>
              </a:ext>
            </a:extLst>
          </p:cNvPr>
          <p:cNvSpPr>
            <a:spLocks noGrp="1"/>
          </p:cNvSpPr>
          <p:nvPr>
            <p:ph idx="1"/>
          </p:nvPr>
        </p:nvSpPr>
        <p:spPr>
          <a:xfrm>
            <a:off x="1232452" y="1654204"/>
            <a:ext cx="9727096" cy="3859144"/>
          </a:xfrm>
        </p:spPr>
        <p:txBody>
          <a:bodyPr>
            <a:normAutofit fontScale="70000" lnSpcReduction="20000"/>
          </a:bodyPr>
          <a:lstStyle/>
          <a:p>
            <a:pPr marL="342900" marR="0" lvl="0" indent="-342900">
              <a:lnSpc>
                <a:spcPct val="107000"/>
              </a:lnSpc>
              <a:spcBef>
                <a:spcPts val="0"/>
              </a:spcBef>
              <a:spcAft>
                <a:spcPts val="0"/>
              </a:spcAft>
              <a:buFont typeface="Symbol" pitchFamily="2" charset="2"/>
              <a:buChar char=""/>
            </a:pPr>
            <a:r>
              <a:rPr lang="en-AU" sz="3300" kern="100" dirty="0">
                <a:effectLst/>
                <a:ea typeface="Aptos" panose="020B0004020202020204" pitchFamily="34" charset="0"/>
                <a:cs typeface="Times New Roman" panose="02020603050405020304" pitchFamily="18" charset="0"/>
              </a:rPr>
              <a:t>Machine learning prediction model loaded into </a:t>
            </a:r>
            <a:r>
              <a:rPr lang="en-AU" sz="3300" kern="100" dirty="0" err="1">
                <a:effectLst/>
                <a:ea typeface="Aptos" panose="020B0004020202020204" pitchFamily="34" charset="0"/>
                <a:cs typeface="Times New Roman" panose="02020603050405020304" pitchFamily="18" charset="0"/>
              </a:rPr>
              <a:t>Gradio</a:t>
            </a:r>
            <a:r>
              <a:rPr lang="en-AU" sz="3300" kern="100" dirty="0">
                <a:effectLst/>
                <a:ea typeface="Aptos" panose="020B0004020202020204" pitchFamily="34" charset="0"/>
                <a:cs typeface="Times New Roman" panose="02020603050405020304" pitchFamily="18" charset="0"/>
              </a:rPr>
              <a:t> – created user-friendly interface that makes interactive predictions</a:t>
            </a:r>
            <a:endParaRPr lang="en-US" sz="3300" kern="100" dirty="0">
              <a:effectLst/>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AU" sz="3300" kern="100" dirty="0">
                <a:effectLst/>
                <a:ea typeface="Aptos" panose="020B0004020202020204" pitchFamily="34" charset="0"/>
                <a:cs typeface="Times New Roman" panose="02020603050405020304" pitchFamily="18" charset="0"/>
              </a:rPr>
              <a:t>Python code uploaded model using HDF5 (</a:t>
            </a:r>
            <a:r>
              <a:rPr lang="en-AU" sz="3300" kern="100" dirty="0" err="1">
                <a:effectLst/>
                <a:ea typeface="Aptos" panose="020B0004020202020204" pitchFamily="34" charset="0"/>
                <a:cs typeface="Times New Roman" panose="02020603050405020304" pitchFamily="18" charset="0"/>
              </a:rPr>
              <a:t>Hierachical</a:t>
            </a:r>
            <a:r>
              <a:rPr lang="en-AU" sz="3300" kern="100" dirty="0">
                <a:effectLst/>
                <a:ea typeface="Aptos" panose="020B0004020202020204" pitchFamily="34" charset="0"/>
                <a:cs typeface="Times New Roman" panose="02020603050405020304" pitchFamily="18" charset="0"/>
              </a:rPr>
              <a:t> Data Format version 5) - combination of Markdown, HTML code, and conditional statements for integrated styling</a:t>
            </a:r>
            <a:endParaRPr lang="en-US" sz="3300" kern="100" dirty="0">
              <a:effectLst/>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AU" sz="3300" kern="100" dirty="0">
                <a:effectLst/>
                <a:ea typeface="Aptos" panose="020B0004020202020204" pitchFamily="34" charset="0"/>
                <a:cs typeface="Times New Roman" panose="02020603050405020304" pitchFamily="18" charset="0"/>
              </a:rPr>
              <a:t>Built interactivity with </a:t>
            </a:r>
            <a:r>
              <a:rPr lang="en-AU" sz="3300" kern="100" dirty="0" err="1">
                <a:effectLst/>
                <a:ea typeface="Aptos" panose="020B0004020202020204" pitchFamily="34" charset="0"/>
                <a:cs typeface="Times New Roman" panose="02020603050405020304" pitchFamily="18" charset="0"/>
              </a:rPr>
              <a:t>Gradio</a:t>
            </a:r>
            <a:r>
              <a:rPr lang="en-AU" sz="3300" kern="100" dirty="0">
                <a:effectLst/>
                <a:ea typeface="Aptos" panose="020B0004020202020204" pitchFamily="34" charset="0"/>
                <a:cs typeface="Times New Roman" panose="02020603050405020304" pitchFamily="18" charset="0"/>
              </a:rPr>
              <a:t> – based on user input, model makes prediction and displays confidence level</a:t>
            </a:r>
            <a:endParaRPr lang="en-US" sz="3300" kern="100" dirty="0">
              <a:effectLst/>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AU" sz="3300" kern="100" dirty="0">
                <a:effectLst/>
                <a:ea typeface="Aptos" panose="020B0004020202020204" pitchFamily="34" charset="0"/>
                <a:cs typeface="Times New Roman" panose="02020603050405020304" pitchFamily="18" charset="0"/>
              </a:rPr>
              <a:t>Supplemental information provided with a likelihood of sleep disorder</a:t>
            </a:r>
            <a:endParaRPr lang="en-US" sz="3300" kern="100" dirty="0">
              <a:effectLst/>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itchFamily="2" charset="2"/>
              <a:buChar char=""/>
            </a:pPr>
            <a:r>
              <a:rPr lang="en-AU" sz="3300" kern="100" dirty="0">
                <a:effectLst/>
                <a:ea typeface="Aptos" panose="020B0004020202020204" pitchFamily="34" charset="0"/>
                <a:cs typeface="Times New Roman" panose="02020603050405020304" pitchFamily="18" charset="0"/>
              </a:rPr>
              <a:t>Hosted permanently via </a:t>
            </a:r>
            <a:r>
              <a:rPr lang="en-AU" sz="3300" kern="100" dirty="0" err="1">
                <a:effectLst/>
                <a:ea typeface="Aptos" panose="020B0004020202020204" pitchFamily="34" charset="0"/>
                <a:cs typeface="Times New Roman" panose="02020603050405020304" pitchFamily="18" charset="0"/>
              </a:rPr>
              <a:t>HuggingFace.co</a:t>
            </a:r>
            <a:r>
              <a:rPr lang="en-AU" sz="3300" kern="100" dirty="0">
                <a:effectLst/>
                <a:ea typeface="Aptos" panose="020B0004020202020204" pitchFamily="34" charset="0"/>
                <a:cs typeface="Times New Roman" panose="02020603050405020304" pitchFamily="18" charset="0"/>
              </a:rPr>
              <a:t>/Spaces</a:t>
            </a:r>
          </a:p>
          <a:p>
            <a:pPr marL="342900" marR="0" lvl="0" indent="-342900">
              <a:lnSpc>
                <a:spcPct val="107000"/>
              </a:lnSpc>
              <a:spcBef>
                <a:spcPts val="0"/>
              </a:spcBef>
              <a:spcAft>
                <a:spcPts val="800"/>
              </a:spcAft>
              <a:buFont typeface="Symbol" pitchFamily="2" charset="2"/>
              <a:buChar char=""/>
            </a:pPr>
            <a:r>
              <a:rPr lang="en-AU" sz="3300" dirty="0">
                <a:effectLst/>
                <a:ea typeface="Aptos" panose="020B0004020202020204" pitchFamily="34" charset="0"/>
                <a:cs typeface="Times New Roman" panose="02020603050405020304" pitchFamily="18" charset="0"/>
              </a:rPr>
              <a:t>https://</a:t>
            </a:r>
            <a:r>
              <a:rPr lang="en-AU" sz="3300" dirty="0" err="1">
                <a:effectLst/>
                <a:ea typeface="Aptos" panose="020B0004020202020204" pitchFamily="34" charset="0"/>
                <a:cs typeface="Times New Roman" panose="02020603050405020304" pitchFamily="18" charset="0"/>
              </a:rPr>
              <a:t>huggingface.co</a:t>
            </a:r>
            <a:r>
              <a:rPr lang="en-AU" sz="3300" dirty="0">
                <a:effectLst/>
                <a:ea typeface="Aptos" panose="020B0004020202020204" pitchFamily="34" charset="0"/>
                <a:cs typeface="Times New Roman" panose="02020603050405020304" pitchFamily="18" charset="0"/>
              </a:rPr>
              <a:t>/spaces/</a:t>
            </a:r>
            <a:r>
              <a:rPr lang="en-AU" sz="3300" dirty="0" err="1">
                <a:effectLst/>
                <a:ea typeface="Aptos" panose="020B0004020202020204" pitchFamily="34" charset="0"/>
                <a:cs typeface="Times New Roman" panose="02020603050405020304" pitchFamily="18" charset="0"/>
              </a:rPr>
              <a:t>BDTurquoise</a:t>
            </a:r>
            <a:r>
              <a:rPr lang="en-AU" sz="3300" dirty="0">
                <a:effectLst/>
                <a:ea typeface="Aptos" panose="020B0004020202020204" pitchFamily="34" charset="0"/>
                <a:cs typeface="Times New Roman" panose="02020603050405020304" pitchFamily="18" charset="0"/>
              </a:rPr>
              <a:t>/</a:t>
            </a:r>
            <a:r>
              <a:rPr lang="en-AU" sz="3300" dirty="0" err="1">
                <a:effectLst/>
                <a:ea typeface="Aptos" panose="020B0004020202020204" pitchFamily="34" charset="0"/>
                <a:cs typeface="Times New Roman" panose="02020603050405020304" pitchFamily="18" charset="0"/>
              </a:rPr>
              <a:t>Sleep_Disorder_App</a:t>
            </a:r>
            <a:r>
              <a:rPr lang="en-US" sz="3300" dirty="0">
                <a:effectLst/>
              </a:rPr>
              <a:t> </a:t>
            </a:r>
            <a:endParaRPr lang="en-US" sz="3300" kern="100" dirty="0">
              <a:effectLst/>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91561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3F956-5275-335F-D574-A0F5FCA048EB}"/>
              </a:ext>
            </a:extLst>
          </p:cNvPr>
          <p:cNvSpPr>
            <a:spLocks noGrp="1"/>
          </p:cNvSpPr>
          <p:nvPr>
            <p:ph type="title"/>
          </p:nvPr>
        </p:nvSpPr>
        <p:spPr>
          <a:xfrm>
            <a:off x="838200" y="70057"/>
            <a:ext cx="10515600" cy="1325563"/>
          </a:xfrm>
        </p:spPr>
        <p:txBody>
          <a:bodyPr/>
          <a:lstStyle/>
          <a:p>
            <a:r>
              <a:rPr lang="en-US" dirty="0"/>
              <a:t>Summary of Overall Results</a:t>
            </a:r>
          </a:p>
        </p:txBody>
      </p:sp>
      <p:sp>
        <p:nvSpPr>
          <p:cNvPr id="3" name="Content Placeholder 2">
            <a:extLst>
              <a:ext uri="{FF2B5EF4-FFF2-40B4-BE49-F238E27FC236}">
                <a16:creationId xmlns:a16="http://schemas.microsoft.com/office/drawing/2014/main" id="{A02DE3C3-FF27-464D-434A-75D4388F385E}"/>
              </a:ext>
            </a:extLst>
          </p:cNvPr>
          <p:cNvSpPr>
            <a:spLocks noGrp="1"/>
          </p:cNvSpPr>
          <p:nvPr>
            <p:ph idx="1"/>
          </p:nvPr>
        </p:nvSpPr>
        <p:spPr>
          <a:xfrm>
            <a:off x="838200" y="1081053"/>
            <a:ext cx="10515600" cy="4351338"/>
          </a:xfrm>
        </p:spPr>
        <p:txBody>
          <a:bodyPr>
            <a:normAutofit/>
          </a:bodyPr>
          <a:lstStyle/>
          <a:p>
            <a:r>
              <a:rPr lang="en-US" dirty="0">
                <a:latin typeface="Aptos" panose="020B0004020202020204" pitchFamily="34" charset="0"/>
                <a:ea typeface="Yu Gothic" panose="020B0400000000000000" pitchFamily="34" charset="-128"/>
                <a:cs typeface="Times New Roman" panose="02020603050405020304" pitchFamily="18" charset="0"/>
              </a:rPr>
              <a:t>S</a:t>
            </a:r>
            <a:r>
              <a:rPr lang="en-US" dirty="0">
                <a:effectLst/>
                <a:latin typeface="Aptos" panose="020B0004020202020204" pitchFamily="34" charset="0"/>
                <a:ea typeface="Yu Gothic" panose="020B0400000000000000" pitchFamily="34" charset="-128"/>
                <a:cs typeface="Times New Roman" panose="02020603050405020304" pitchFamily="18" charset="0"/>
              </a:rPr>
              <a:t>leep quality has strong correlation with sleep duration</a:t>
            </a:r>
            <a:r>
              <a:rPr lang="en-US" dirty="0">
                <a:effectLst/>
              </a:rPr>
              <a:t> </a:t>
            </a:r>
          </a:p>
          <a:p>
            <a:r>
              <a:rPr lang="en-US" dirty="0">
                <a:latin typeface="Aptos" panose="020B0004020202020204" pitchFamily="34" charset="0"/>
                <a:ea typeface="Yu Gothic" panose="020B0400000000000000" pitchFamily="34" charset="-128"/>
                <a:cs typeface="Times New Roman" panose="02020603050405020304" pitchFamily="18" charset="0"/>
              </a:rPr>
              <a:t>Physical activity has not much effect</a:t>
            </a:r>
            <a:endParaRPr lang="en-US" dirty="0">
              <a:effectLst/>
              <a:latin typeface="Aptos" panose="020B0004020202020204" pitchFamily="34" charset="0"/>
              <a:ea typeface="Yu Gothic" panose="020B0400000000000000" pitchFamily="34" charset="-128"/>
              <a:cs typeface="Times New Roman" panose="02020603050405020304" pitchFamily="18" charset="0"/>
            </a:endParaRPr>
          </a:p>
          <a:p>
            <a:r>
              <a:rPr lang="en-US" dirty="0">
                <a:latin typeface="Aptos" panose="020B0004020202020204" pitchFamily="34" charset="0"/>
                <a:ea typeface="Yu Gothic" panose="020B0400000000000000" pitchFamily="34" charset="-128"/>
                <a:cs typeface="Times New Roman" panose="02020603050405020304" pitchFamily="18" charset="0"/>
              </a:rPr>
              <a:t>BMI has a strong impact on sleep disorders</a:t>
            </a:r>
          </a:p>
        </p:txBody>
      </p:sp>
      <p:pic>
        <p:nvPicPr>
          <p:cNvPr id="5" name="Picture 4" descr="A graph of a bar graph&#10;&#10;Description automatically generated">
            <a:extLst>
              <a:ext uri="{FF2B5EF4-FFF2-40B4-BE49-F238E27FC236}">
                <a16:creationId xmlns:a16="http://schemas.microsoft.com/office/drawing/2014/main" id="{C14562A6-2B46-633C-726E-3B305B75015A}"/>
              </a:ext>
            </a:extLst>
          </p:cNvPr>
          <p:cNvPicPr>
            <a:picLocks noChangeAspect="1"/>
          </p:cNvPicPr>
          <p:nvPr/>
        </p:nvPicPr>
        <p:blipFill>
          <a:blip r:embed="rId2"/>
          <a:stretch>
            <a:fillRect/>
          </a:stretch>
        </p:blipFill>
        <p:spPr>
          <a:xfrm>
            <a:off x="7142923" y="2584651"/>
            <a:ext cx="4890052" cy="4203293"/>
          </a:xfrm>
          <a:prstGeom prst="rect">
            <a:avLst/>
          </a:prstGeom>
        </p:spPr>
      </p:pic>
      <p:pic>
        <p:nvPicPr>
          <p:cNvPr id="9" name="Picture 8" descr="A diagram of different variables&#10;&#10;Description automatically generated">
            <a:extLst>
              <a:ext uri="{FF2B5EF4-FFF2-40B4-BE49-F238E27FC236}">
                <a16:creationId xmlns:a16="http://schemas.microsoft.com/office/drawing/2014/main" id="{6F8A8721-6FD1-08FB-9C23-8EB057C88515}"/>
              </a:ext>
            </a:extLst>
          </p:cNvPr>
          <p:cNvPicPr>
            <a:picLocks noChangeAspect="1"/>
          </p:cNvPicPr>
          <p:nvPr/>
        </p:nvPicPr>
        <p:blipFill>
          <a:blip r:embed="rId3"/>
          <a:stretch>
            <a:fillRect/>
          </a:stretch>
        </p:blipFill>
        <p:spPr>
          <a:xfrm>
            <a:off x="318052" y="2626482"/>
            <a:ext cx="5777948" cy="4067987"/>
          </a:xfrm>
          <a:prstGeom prst="rect">
            <a:avLst/>
          </a:prstGeom>
        </p:spPr>
      </p:pic>
    </p:spTree>
    <p:extLst>
      <p:ext uri="{BB962C8B-B14F-4D97-AF65-F5344CB8AC3E}">
        <p14:creationId xmlns:p14="http://schemas.microsoft.com/office/powerpoint/2010/main" val="4170159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4A5C1-97E1-AC6E-21CD-AD9BE730B983}"/>
              </a:ext>
            </a:extLst>
          </p:cNvPr>
          <p:cNvSpPr>
            <a:spLocks noGrp="1"/>
          </p:cNvSpPr>
          <p:nvPr>
            <p:ph type="title"/>
          </p:nvPr>
        </p:nvSpPr>
        <p:spPr/>
        <p:txBody>
          <a:bodyPr/>
          <a:lstStyle/>
          <a:p>
            <a:r>
              <a:rPr lang="en-US" dirty="0"/>
              <a:t>Limitations and Future Possibilities</a:t>
            </a:r>
          </a:p>
        </p:txBody>
      </p:sp>
      <p:sp>
        <p:nvSpPr>
          <p:cNvPr id="3" name="Content Placeholder 2">
            <a:extLst>
              <a:ext uri="{FF2B5EF4-FFF2-40B4-BE49-F238E27FC236}">
                <a16:creationId xmlns:a16="http://schemas.microsoft.com/office/drawing/2014/main" id="{80EE3A35-78F3-2D4D-5F76-260919EE75C2}"/>
              </a:ext>
            </a:extLst>
          </p:cNvPr>
          <p:cNvSpPr>
            <a:spLocks noGrp="1"/>
          </p:cNvSpPr>
          <p:nvPr>
            <p:ph idx="1"/>
          </p:nvPr>
        </p:nvSpPr>
        <p:spPr>
          <a:xfrm>
            <a:off x="838200" y="1378226"/>
            <a:ext cx="10515600" cy="4798737"/>
          </a:xfrm>
        </p:spPr>
        <p:txBody>
          <a:bodyPr/>
          <a:lstStyle/>
          <a:p>
            <a:r>
              <a:rPr lang="en-US" dirty="0"/>
              <a:t>Can be highly subjective/biased and depends on the individual</a:t>
            </a:r>
          </a:p>
          <a:p>
            <a:r>
              <a:rPr lang="en-US" dirty="0"/>
              <a:t>Examples to show limitations and subjectivity:</a:t>
            </a:r>
          </a:p>
        </p:txBody>
      </p:sp>
      <p:pic>
        <p:nvPicPr>
          <p:cNvPr id="6" name="Picture 5" descr="A chart with different colored squares&#10;&#10;Description automatically generated">
            <a:extLst>
              <a:ext uri="{FF2B5EF4-FFF2-40B4-BE49-F238E27FC236}">
                <a16:creationId xmlns:a16="http://schemas.microsoft.com/office/drawing/2014/main" id="{FD0DE86F-F38E-24D8-9B4A-9B9AF377685C}"/>
              </a:ext>
            </a:extLst>
          </p:cNvPr>
          <p:cNvPicPr>
            <a:picLocks noChangeAspect="1"/>
          </p:cNvPicPr>
          <p:nvPr/>
        </p:nvPicPr>
        <p:blipFill>
          <a:blip r:embed="rId2"/>
          <a:stretch>
            <a:fillRect/>
          </a:stretch>
        </p:blipFill>
        <p:spPr>
          <a:xfrm>
            <a:off x="6652783" y="2398643"/>
            <a:ext cx="5225306" cy="4170432"/>
          </a:xfrm>
          <a:prstGeom prst="rect">
            <a:avLst/>
          </a:prstGeom>
        </p:spPr>
      </p:pic>
      <p:pic>
        <p:nvPicPr>
          <p:cNvPr id="8" name="Picture 7" descr="A graph of a sleep duration&#10;&#10;Description automatically generated with medium confidence">
            <a:extLst>
              <a:ext uri="{FF2B5EF4-FFF2-40B4-BE49-F238E27FC236}">
                <a16:creationId xmlns:a16="http://schemas.microsoft.com/office/drawing/2014/main" id="{1D637A03-001D-C35C-F6D7-853DDE151E84}"/>
              </a:ext>
            </a:extLst>
          </p:cNvPr>
          <p:cNvPicPr>
            <a:picLocks noChangeAspect="1"/>
          </p:cNvPicPr>
          <p:nvPr/>
        </p:nvPicPr>
        <p:blipFill>
          <a:blip r:embed="rId3"/>
          <a:stretch>
            <a:fillRect/>
          </a:stretch>
        </p:blipFill>
        <p:spPr>
          <a:xfrm>
            <a:off x="543339" y="2398278"/>
            <a:ext cx="5994949" cy="4170797"/>
          </a:xfrm>
          <a:prstGeom prst="rect">
            <a:avLst/>
          </a:prstGeom>
        </p:spPr>
      </p:pic>
    </p:spTree>
    <p:extLst>
      <p:ext uri="{BB962C8B-B14F-4D97-AF65-F5344CB8AC3E}">
        <p14:creationId xmlns:p14="http://schemas.microsoft.com/office/powerpoint/2010/main" val="207232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Free Wolf Moon illustration and picture">
            <a:extLst>
              <a:ext uri="{FF2B5EF4-FFF2-40B4-BE49-F238E27FC236}">
                <a16:creationId xmlns:a16="http://schemas.microsoft.com/office/drawing/2014/main" id="{44FC78B8-9577-8852-A15D-CE49B2FF65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
            <a:ext cx="12192000" cy="68389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FCCCF92-1167-4181-C8E0-1AA186F13E23}"/>
              </a:ext>
            </a:extLst>
          </p:cNvPr>
          <p:cNvSpPr>
            <a:spLocks noGrp="1"/>
          </p:cNvSpPr>
          <p:nvPr>
            <p:ph idx="1"/>
          </p:nvPr>
        </p:nvSpPr>
        <p:spPr>
          <a:xfrm rot="20904264">
            <a:off x="329892" y="1852194"/>
            <a:ext cx="10276482" cy="1688703"/>
          </a:xfrm>
        </p:spPr>
        <p:txBody>
          <a:bodyPr>
            <a:noAutofit/>
          </a:bodyPr>
          <a:lstStyle/>
          <a:p>
            <a:pPr marL="0" indent="0">
              <a:buNone/>
            </a:pPr>
            <a:r>
              <a:rPr lang="en-US" sz="9600" dirty="0">
                <a:solidFill>
                  <a:schemeClr val="bg1"/>
                </a:solidFill>
                <a:latin typeface="Lucida Calligraphy" panose="03010101010101010101" pitchFamily="66" charset="77"/>
              </a:rPr>
              <a:t>Thank you!</a:t>
            </a:r>
          </a:p>
        </p:txBody>
      </p:sp>
      <p:pic>
        <p:nvPicPr>
          <p:cNvPr id="3076" name="Picture 4" descr="Free sleep sleeping to sleep illustration">
            <a:extLst>
              <a:ext uri="{FF2B5EF4-FFF2-40B4-BE49-F238E27FC236}">
                <a16:creationId xmlns:a16="http://schemas.microsoft.com/office/drawing/2014/main" id="{1A53442E-10CF-567E-72DF-3C5D679ED9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3647" y="2533991"/>
            <a:ext cx="4959785" cy="3719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952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0D8D7-9A21-5076-3DEA-DECF9D0EBC65}"/>
              </a:ext>
            </a:extLst>
          </p:cNvPr>
          <p:cNvSpPr>
            <a:spLocks noGrp="1"/>
          </p:cNvSpPr>
          <p:nvPr>
            <p:ph type="title"/>
          </p:nvPr>
        </p:nvSpPr>
        <p:spPr/>
        <p:txBody>
          <a:bodyPr/>
          <a:lstStyle/>
          <a:p>
            <a:r>
              <a:rPr lang="en-US" dirty="0"/>
              <a:t>Dataset Summary</a:t>
            </a:r>
          </a:p>
        </p:txBody>
      </p:sp>
      <p:sp>
        <p:nvSpPr>
          <p:cNvPr id="3" name="Content Placeholder 2">
            <a:extLst>
              <a:ext uri="{FF2B5EF4-FFF2-40B4-BE49-F238E27FC236}">
                <a16:creationId xmlns:a16="http://schemas.microsoft.com/office/drawing/2014/main" id="{6ABBDC73-8791-7FD1-CCEE-4ECD437F7DFC}"/>
              </a:ext>
            </a:extLst>
          </p:cNvPr>
          <p:cNvSpPr>
            <a:spLocks noGrp="1"/>
          </p:cNvSpPr>
          <p:nvPr>
            <p:ph idx="1"/>
          </p:nvPr>
        </p:nvSpPr>
        <p:spPr>
          <a:xfrm>
            <a:off x="838200" y="1690688"/>
            <a:ext cx="10515600" cy="4486275"/>
          </a:xfrm>
        </p:spPr>
        <p:txBody>
          <a:bodyPr>
            <a:normAutofit fontScale="70000" lnSpcReduction="20000"/>
          </a:bodyPr>
          <a:lstStyle/>
          <a:p>
            <a:r>
              <a:rPr lang="en-US" sz="3600" b="0" i="0" dirty="0">
                <a:effectLst/>
              </a:rPr>
              <a:t>The Sleep Health and Lifestyle Dataset comprises 400 rows and 13 columns</a:t>
            </a:r>
          </a:p>
          <a:p>
            <a:r>
              <a:rPr lang="en-US" sz="3600" b="0" i="0" dirty="0">
                <a:effectLst/>
              </a:rPr>
              <a:t>Covers a wide range of variables related to sleep and daily habits</a:t>
            </a:r>
          </a:p>
          <a:p>
            <a:r>
              <a:rPr lang="en-US" sz="3600" b="0" i="0" dirty="0">
                <a:effectLst/>
              </a:rPr>
              <a:t>Includes details such as gender, age, occupation, sleep duration, sleep quality, physical activity level, stress level, BMI category, blood pressure, heart rate, daily steps and the presence or absence of sleep disorders.</a:t>
            </a:r>
          </a:p>
          <a:p>
            <a:r>
              <a:rPr lang="en-US" sz="3600" b="0" i="0" dirty="0">
                <a:effectLst/>
              </a:rPr>
              <a:t>The Sleep Health and Lifestyle Dataset was obtained from Kaggle, distributed under the Creative Commons </a:t>
            </a:r>
            <a:r>
              <a:rPr lang="en-US" sz="3600" b="0" i="0" dirty="0" err="1">
                <a:effectLst/>
              </a:rPr>
              <a:t>Licence</a:t>
            </a:r>
            <a:r>
              <a:rPr lang="en-US" sz="3600" b="0" i="0" dirty="0">
                <a:effectLst/>
              </a:rPr>
              <a:t> CC0: Public Domain. The data was synthetically created by the Author for illustrative purposes.</a:t>
            </a:r>
          </a:p>
          <a:p>
            <a:r>
              <a:rPr lang="en-US" sz="3600" b="0" i="0" dirty="0">
                <a:effectLst/>
                <a:hlinkClick r:id="rId2"/>
              </a:rPr>
              <a:t>https://www.kaggle.com/datasets/uom190346a/sleep-health-and-lifestyle-dataset</a:t>
            </a:r>
            <a:endParaRPr lang="en-US" sz="3600" b="0" i="0" dirty="0">
              <a:effectLst/>
            </a:endParaRPr>
          </a:p>
          <a:p>
            <a:pPr marL="0" indent="0">
              <a:buNone/>
            </a:pPr>
            <a:endParaRPr lang="en-US" sz="3000" b="0" i="0" dirty="0">
              <a:effectLst/>
            </a:endParaRPr>
          </a:p>
          <a:p>
            <a:pPr marL="0" indent="0" algn="ctr">
              <a:buNone/>
            </a:pPr>
            <a:br>
              <a:rPr lang="en-US" b="0" i="0" dirty="0">
                <a:solidFill>
                  <a:srgbClr val="1D1C1D"/>
                </a:solidFill>
                <a:effectLst/>
                <a:latin typeface="Slack-Lato"/>
              </a:rPr>
            </a:br>
            <a:endParaRPr lang="en-US" b="0" i="0" dirty="0">
              <a:solidFill>
                <a:srgbClr val="1D1C1D"/>
              </a:solidFill>
              <a:effectLst/>
              <a:latin typeface="Slack-Lato"/>
            </a:endParaRPr>
          </a:p>
          <a:p>
            <a:endParaRPr lang="en-US" dirty="0"/>
          </a:p>
        </p:txBody>
      </p:sp>
    </p:spTree>
    <p:extLst>
      <p:ext uri="{BB962C8B-B14F-4D97-AF65-F5344CB8AC3E}">
        <p14:creationId xmlns:p14="http://schemas.microsoft.com/office/powerpoint/2010/main" val="415317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DD5F9-3EC7-6DDD-9D28-5241C821542B}"/>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a:solidFill>
                  <a:schemeClr val="tx1"/>
                </a:solidFill>
                <a:latin typeface="+mj-lt"/>
                <a:ea typeface="+mj-ea"/>
                <a:cs typeface="+mj-cs"/>
              </a:rPr>
              <a:t>Graphs</a:t>
            </a:r>
          </a:p>
        </p:txBody>
      </p:sp>
      <p:pic>
        <p:nvPicPr>
          <p:cNvPr id="5" name="Content Placeholder 4" descr="A graph of a distribution of sleep duration&#10;&#10;Description automatically generated">
            <a:extLst>
              <a:ext uri="{FF2B5EF4-FFF2-40B4-BE49-F238E27FC236}">
                <a16:creationId xmlns:a16="http://schemas.microsoft.com/office/drawing/2014/main" id="{2D50EA93-EE24-AF90-2C97-C1EDC206D49A}"/>
              </a:ext>
            </a:extLst>
          </p:cNvPr>
          <p:cNvPicPr>
            <a:picLocks noGrp="1" noChangeAspect="1"/>
          </p:cNvPicPr>
          <p:nvPr>
            <p:ph idx="1"/>
          </p:nvPr>
        </p:nvPicPr>
        <p:blipFill>
          <a:blip r:embed="rId2"/>
          <a:srcRect t="3890" r="-2" b="-2"/>
          <a:stretch/>
        </p:blipFill>
        <p:spPr>
          <a:xfrm>
            <a:off x="198741" y="2410448"/>
            <a:ext cx="5803323" cy="3890357"/>
          </a:xfrm>
          <a:prstGeom prst="rect">
            <a:avLst/>
          </a:prstGeom>
        </p:spPr>
      </p:pic>
      <p:pic>
        <p:nvPicPr>
          <p:cNvPr id="7" name="Picture 6" descr="A diagram of a sleep disorder&#10;&#10;Description automatically generated">
            <a:extLst>
              <a:ext uri="{FF2B5EF4-FFF2-40B4-BE49-F238E27FC236}">
                <a16:creationId xmlns:a16="http://schemas.microsoft.com/office/drawing/2014/main" id="{E1406A69-57F3-A978-D5D4-DA0667AAD189}"/>
              </a:ext>
            </a:extLst>
          </p:cNvPr>
          <p:cNvPicPr>
            <a:picLocks noChangeAspect="1"/>
          </p:cNvPicPr>
          <p:nvPr/>
        </p:nvPicPr>
        <p:blipFill>
          <a:blip r:embed="rId3"/>
          <a:srcRect l="7271" r="2481" b="1"/>
          <a:stretch/>
        </p:blipFill>
        <p:spPr>
          <a:xfrm>
            <a:off x="6189934" y="2410448"/>
            <a:ext cx="5803323" cy="3890357"/>
          </a:xfrm>
          <a:prstGeom prst="rect">
            <a:avLst/>
          </a:prstGeom>
        </p:spPr>
      </p:pic>
    </p:spTree>
    <p:extLst>
      <p:ext uri="{BB962C8B-B14F-4D97-AF65-F5344CB8AC3E}">
        <p14:creationId xmlns:p14="http://schemas.microsoft.com/office/powerpoint/2010/main" val="3679394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hart with different colored boxes&#10;&#10;Description automatically generated">
            <a:extLst>
              <a:ext uri="{FF2B5EF4-FFF2-40B4-BE49-F238E27FC236}">
                <a16:creationId xmlns:a16="http://schemas.microsoft.com/office/drawing/2014/main" id="{15060EDC-C6CF-A799-027D-97339080B2CF}"/>
              </a:ext>
            </a:extLst>
          </p:cNvPr>
          <p:cNvPicPr>
            <a:picLocks noChangeAspect="1"/>
          </p:cNvPicPr>
          <p:nvPr/>
        </p:nvPicPr>
        <p:blipFill>
          <a:blip r:embed="rId2"/>
          <a:stretch>
            <a:fillRect/>
          </a:stretch>
        </p:blipFill>
        <p:spPr>
          <a:xfrm>
            <a:off x="643467" y="1226344"/>
            <a:ext cx="5291666" cy="4405311"/>
          </a:xfrm>
          <a:prstGeom prst="rect">
            <a:avLst/>
          </a:prstGeom>
        </p:spPr>
      </p:pic>
      <p:pic>
        <p:nvPicPr>
          <p:cNvPr id="4" name="Picture 3" descr="A bar chart of different colored bars&#10;&#10;Description automatically generated">
            <a:extLst>
              <a:ext uri="{FF2B5EF4-FFF2-40B4-BE49-F238E27FC236}">
                <a16:creationId xmlns:a16="http://schemas.microsoft.com/office/drawing/2014/main" id="{BAE4BD47-6914-A659-FDFE-F3B1358D44CA}"/>
              </a:ext>
            </a:extLst>
          </p:cNvPr>
          <p:cNvPicPr>
            <a:picLocks noChangeAspect="1"/>
          </p:cNvPicPr>
          <p:nvPr/>
        </p:nvPicPr>
        <p:blipFill>
          <a:blip r:embed="rId3"/>
          <a:stretch>
            <a:fillRect/>
          </a:stretch>
        </p:blipFill>
        <p:spPr>
          <a:xfrm>
            <a:off x="6256865" y="1543844"/>
            <a:ext cx="5291667" cy="3770312"/>
          </a:xfrm>
          <a:prstGeom prst="rect">
            <a:avLst/>
          </a:prstGeom>
        </p:spPr>
      </p:pic>
    </p:spTree>
    <p:extLst>
      <p:ext uri="{BB962C8B-B14F-4D97-AF65-F5344CB8AC3E}">
        <p14:creationId xmlns:p14="http://schemas.microsoft.com/office/powerpoint/2010/main" val="3393406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2671-D283-4ABA-DD17-27FF13152A0F}"/>
              </a:ext>
            </a:extLst>
          </p:cNvPr>
          <p:cNvSpPr>
            <a:spLocks noGrp="1"/>
          </p:cNvSpPr>
          <p:nvPr>
            <p:ph type="ctrTitle"/>
          </p:nvPr>
        </p:nvSpPr>
        <p:spPr/>
        <p:txBody>
          <a:bodyPr/>
          <a:lstStyle/>
          <a:p>
            <a:r>
              <a:rPr lang="en-AU" dirty="0"/>
              <a:t>Machine Learning Model</a:t>
            </a:r>
          </a:p>
        </p:txBody>
      </p:sp>
      <p:sp>
        <p:nvSpPr>
          <p:cNvPr id="3" name="Subtitle 2">
            <a:extLst>
              <a:ext uri="{FF2B5EF4-FFF2-40B4-BE49-F238E27FC236}">
                <a16:creationId xmlns:a16="http://schemas.microsoft.com/office/drawing/2014/main" id="{DA2DA78B-0640-74DB-EAA9-F9BD32D3315F}"/>
              </a:ext>
            </a:extLst>
          </p:cNvPr>
          <p:cNvSpPr>
            <a:spLocks noGrp="1"/>
          </p:cNvSpPr>
          <p:nvPr>
            <p:ph type="subTitle" idx="1"/>
          </p:nvPr>
        </p:nvSpPr>
        <p:spPr/>
        <p:txBody>
          <a:bodyPr/>
          <a:lstStyle/>
          <a:p>
            <a:r>
              <a:rPr lang="en-AU" dirty="0"/>
              <a:t>Using Neural Networks to predict the presence of Sleep Disorders based on </a:t>
            </a:r>
            <a:r>
              <a:rPr lang="en-US" dirty="0"/>
              <a:t>personal characteristics, daily activity and sleep/health habits</a:t>
            </a:r>
            <a:endParaRPr lang="en-AU" dirty="0"/>
          </a:p>
        </p:txBody>
      </p:sp>
    </p:spTree>
    <p:extLst>
      <p:ext uri="{BB962C8B-B14F-4D97-AF65-F5344CB8AC3E}">
        <p14:creationId xmlns:p14="http://schemas.microsoft.com/office/powerpoint/2010/main" val="3937728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553A4-9DEC-38DF-BDC9-A8C703E26557}"/>
              </a:ext>
            </a:extLst>
          </p:cNvPr>
          <p:cNvSpPr>
            <a:spLocks noGrp="1"/>
          </p:cNvSpPr>
          <p:nvPr>
            <p:ph type="title"/>
          </p:nvPr>
        </p:nvSpPr>
        <p:spPr/>
        <p:txBody>
          <a:bodyPr/>
          <a:lstStyle/>
          <a:p>
            <a:r>
              <a:rPr lang="en-AU" dirty="0"/>
              <a:t>Data Preprocessing</a:t>
            </a:r>
          </a:p>
        </p:txBody>
      </p:sp>
      <p:sp>
        <p:nvSpPr>
          <p:cNvPr id="3" name="Content Placeholder 2">
            <a:extLst>
              <a:ext uri="{FF2B5EF4-FFF2-40B4-BE49-F238E27FC236}">
                <a16:creationId xmlns:a16="http://schemas.microsoft.com/office/drawing/2014/main" id="{90CF0762-F6ED-375B-EBBE-198DFF9BB956}"/>
              </a:ext>
            </a:extLst>
          </p:cNvPr>
          <p:cNvSpPr>
            <a:spLocks noGrp="1"/>
          </p:cNvSpPr>
          <p:nvPr>
            <p:ph idx="1"/>
          </p:nvPr>
        </p:nvSpPr>
        <p:spPr/>
        <p:txBody>
          <a:bodyPr/>
          <a:lstStyle/>
          <a:p>
            <a:endParaRPr lang="en-AU" dirty="0"/>
          </a:p>
        </p:txBody>
      </p:sp>
      <p:pic>
        <p:nvPicPr>
          <p:cNvPr id="4" name="Content Placeholder 4">
            <a:extLst>
              <a:ext uri="{FF2B5EF4-FFF2-40B4-BE49-F238E27FC236}">
                <a16:creationId xmlns:a16="http://schemas.microsoft.com/office/drawing/2014/main" id="{A211C77E-958E-40C8-BC69-D74C3973F248}"/>
              </a:ext>
            </a:extLst>
          </p:cNvPr>
          <p:cNvPicPr>
            <a:picLocks noChangeAspect="1"/>
          </p:cNvPicPr>
          <p:nvPr/>
        </p:nvPicPr>
        <p:blipFill rotWithShape="1">
          <a:blip r:embed="rId2"/>
          <a:srcRect l="7313" t="10449" r="5639" b="4840"/>
          <a:stretch/>
        </p:blipFill>
        <p:spPr>
          <a:xfrm>
            <a:off x="838200" y="1825625"/>
            <a:ext cx="8201320" cy="2598508"/>
          </a:xfrm>
          <a:prstGeom prst="rect">
            <a:avLst/>
          </a:prstGeom>
          <a:ln>
            <a:solidFill>
              <a:schemeClr val="tx1"/>
            </a:solidFill>
          </a:ln>
        </p:spPr>
      </p:pic>
      <p:pic>
        <p:nvPicPr>
          <p:cNvPr id="5" name="Picture 4">
            <a:extLst>
              <a:ext uri="{FF2B5EF4-FFF2-40B4-BE49-F238E27FC236}">
                <a16:creationId xmlns:a16="http://schemas.microsoft.com/office/drawing/2014/main" id="{4449EB23-FAC9-059D-C66B-E25452F19722}"/>
              </a:ext>
            </a:extLst>
          </p:cNvPr>
          <p:cNvPicPr>
            <a:picLocks noChangeAspect="1"/>
          </p:cNvPicPr>
          <p:nvPr/>
        </p:nvPicPr>
        <p:blipFill rotWithShape="1">
          <a:blip r:embed="rId3"/>
          <a:srcRect l="8288" t="23299" r="6220" b="3283"/>
          <a:stretch/>
        </p:blipFill>
        <p:spPr>
          <a:xfrm>
            <a:off x="3152480" y="3791981"/>
            <a:ext cx="8201320" cy="2384982"/>
          </a:xfrm>
          <a:prstGeom prst="rect">
            <a:avLst/>
          </a:prstGeom>
          <a:ln>
            <a:solidFill>
              <a:schemeClr val="tx1"/>
            </a:solidFill>
          </a:ln>
        </p:spPr>
      </p:pic>
      <p:sp>
        <p:nvSpPr>
          <p:cNvPr id="10" name="Arrow: Bent 9">
            <a:extLst>
              <a:ext uri="{FF2B5EF4-FFF2-40B4-BE49-F238E27FC236}">
                <a16:creationId xmlns:a16="http://schemas.microsoft.com/office/drawing/2014/main" id="{D1CDA15A-0441-BABD-4671-5C3EDE5B48D8}"/>
              </a:ext>
            </a:extLst>
          </p:cNvPr>
          <p:cNvSpPr/>
          <p:nvPr/>
        </p:nvSpPr>
        <p:spPr>
          <a:xfrm rot="10800000" flipH="1">
            <a:off x="1609344" y="4315968"/>
            <a:ext cx="1417320" cy="1161288"/>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1089048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D6372-E40D-7305-0CA8-68134B80A185}"/>
              </a:ext>
            </a:extLst>
          </p:cNvPr>
          <p:cNvSpPr>
            <a:spLocks noGrp="1"/>
          </p:cNvSpPr>
          <p:nvPr>
            <p:ph type="title"/>
          </p:nvPr>
        </p:nvSpPr>
        <p:spPr/>
        <p:txBody>
          <a:bodyPr/>
          <a:lstStyle/>
          <a:p>
            <a:r>
              <a:rPr lang="en-AU" dirty="0"/>
              <a:t>Data Preprocessing</a:t>
            </a:r>
          </a:p>
        </p:txBody>
      </p:sp>
      <p:sp>
        <p:nvSpPr>
          <p:cNvPr id="3" name="Content Placeholder 2">
            <a:extLst>
              <a:ext uri="{FF2B5EF4-FFF2-40B4-BE49-F238E27FC236}">
                <a16:creationId xmlns:a16="http://schemas.microsoft.com/office/drawing/2014/main" id="{D6C8FA30-591C-D147-F71A-0DCBFB0F4128}"/>
              </a:ext>
            </a:extLst>
          </p:cNvPr>
          <p:cNvSpPr>
            <a:spLocks noGrp="1"/>
          </p:cNvSpPr>
          <p:nvPr>
            <p:ph idx="1"/>
          </p:nvPr>
        </p:nvSpPr>
        <p:spPr/>
        <p:txBody>
          <a:bodyPr/>
          <a:lstStyle/>
          <a:p>
            <a:endParaRPr lang="en-AU" dirty="0"/>
          </a:p>
        </p:txBody>
      </p:sp>
      <p:pic>
        <p:nvPicPr>
          <p:cNvPr id="4" name="Picture 3">
            <a:extLst>
              <a:ext uri="{FF2B5EF4-FFF2-40B4-BE49-F238E27FC236}">
                <a16:creationId xmlns:a16="http://schemas.microsoft.com/office/drawing/2014/main" id="{7E3096C2-6741-7F09-9AE0-8DF7E5B53130}"/>
              </a:ext>
            </a:extLst>
          </p:cNvPr>
          <p:cNvPicPr>
            <a:picLocks noChangeAspect="1"/>
          </p:cNvPicPr>
          <p:nvPr/>
        </p:nvPicPr>
        <p:blipFill rotWithShape="1">
          <a:blip r:embed="rId2"/>
          <a:srcRect l="3314" t="10333" r="11254" b="8157"/>
          <a:stretch/>
        </p:blipFill>
        <p:spPr>
          <a:xfrm>
            <a:off x="6617208" y="1632997"/>
            <a:ext cx="4736592" cy="4736592"/>
          </a:xfrm>
          <a:prstGeom prst="rect">
            <a:avLst/>
          </a:prstGeom>
        </p:spPr>
      </p:pic>
      <p:pic>
        <p:nvPicPr>
          <p:cNvPr id="5" name="Picture 4">
            <a:extLst>
              <a:ext uri="{FF2B5EF4-FFF2-40B4-BE49-F238E27FC236}">
                <a16:creationId xmlns:a16="http://schemas.microsoft.com/office/drawing/2014/main" id="{3DB81050-7065-F6D3-72DB-996502C622F6}"/>
              </a:ext>
            </a:extLst>
          </p:cNvPr>
          <p:cNvPicPr>
            <a:picLocks noChangeAspect="1"/>
          </p:cNvPicPr>
          <p:nvPr/>
        </p:nvPicPr>
        <p:blipFill rotWithShape="1">
          <a:blip r:embed="rId3"/>
          <a:srcRect l="8679" t="21244" r="12882" b="14165"/>
          <a:stretch/>
        </p:blipFill>
        <p:spPr>
          <a:xfrm>
            <a:off x="838200" y="2524537"/>
            <a:ext cx="4087368" cy="2953513"/>
          </a:xfrm>
          <a:prstGeom prst="rect">
            <a:avLst/>
          </a:prstGeom>
        </p:spPr>
      </p:pic>
      <p:sp>
        <p:nvSpPr>
          <p:cNvPr id="6" name="Arrow: Striped Right 5">
            <a:extLst>
              <a:ext uri="{FF2B5EF4-FFF2-40B4-BE49-F238E27FC236}">
                <a16:creationId xmlns:a16="http://schemas.microsoft.com/office/drawing/2014/main" id="{520300E9-E768-ECA7-CE8A-CC7716CFD65B}"/>
              </a:ext>
            </a:extLst>
          </p:cNvPr>
          <p:cNvSpPr/>
          <p:nvPr/>
        </p:nvSpPr>
        <p:spPr>
          <a:xfrm>
            <a:off x="5248656" y="3576097"/>
            <a:ext cx="1042416" cy="850392"/>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7F530D58-2B60-B1AB-FDA4-CB3B5EC5F7BC}"/>
              </a:ext>
            </a:extLst>
          </p:cNvPr>
          <p:cNvSpPr/>
          <p:nvPr/>
        </p:nvSpPr>
        <p:spPr>
          <a:xfrm>
            <a:off x="838200" y="5248657"/>
            <a:ext cx="4087368" cy="22939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AU"/>
          </a:p>
        </p:txBody>
      </p:sp>
    </p:spTree>
    <p:extLst>
      <p:ext uri="{BB962C8B-B14F-4D97-AF65-F5344CB8AC3E}">
        <p14:creationId xmlns:p14="http://schemas.microsoft.com/office/powerpoint/2010/main" val="916031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926A5-5EF1-D74A-521E-0AC6212C08CE}"/>
              </a:ext>
            </a:extLst>
          </p:cNvPr>
          <p:cNvSpPr>
            <a:spLocks noGrp="1"/>
          </p:cNvSpPr>
          <p:nvPr>
            <p:ph type="title"/>
          </p:nvPr>
        </p:nvSpPr>
        <p:spPr/>
        <p:txBody>
          <a:bodyPr/>
          <a:lstStyle/>
          <a:p>
            <a:r>
              <a:rPr lang="en-AU" dirty="0"/>
              <a:t>Neural Network Model Setup</a:t>
            </a:r>
          </a:p>
        </p:txBody>
      </p:sp>
      <p:pic>
        <p:nvPicPr>
          <p:cNvPr id="5" name="Picture 4">
            <a:extLst>
              <a:ext uri="{FF2B5EF4-FFF2-40B4-BE49-F238E27FC236}">
                <a16:creationId xmlns:a16="http://schemas.microsoft.com/office/drawing/2014/main" id="{9A57D8E7-8281-650B-0419-C9AD2CC7140F}"/>
              </a:ext>
            </a:extLst>
          </p:cNvPr>
          <p:cNvPicPr>
            <a:picLocks noChangeAspect="1"/>
          </p:cNvPicPr>
          <p:nvPr/>
        </p:nvPicPr>
        <p:blipFill rotWithShape="1">
          <a:blip r:embed="rId2"/>
          <a:srcRect l="3894" t="8779" r="2574" b="2180"/>
          <a:stretch/>
        </p:blipFill>
        <p:spPr>
          <a:xfrm>
            <a:off x="838200" y="2075498"/>
            <a:ext cx="5551054" cy="1662545"/>
          </a:xfrm>
          <a:prstGeom prst="rect">
            <a:avLst/>
          </a:prstGeom>
        </p:spPr>
      </p:pic>
      <p:pic>
        <p:nvPicPr>
          <p:cNvPr id="1028" name="Picture 4">
            <a:extLst>
              <a:ext uri="{FF2B5EF4-FFF2-40B4-BE49-F238E27FC236}">
                <a16:creationId xmlns:a16="http://schemas.microsoft.com/office/drawing/2014/main" id="{AF1B9220-715E-884D-8BC1-E2C89DE10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7729" y="2006770"/>
            <a:ext cx="2418751" cy="180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954DBD1-5D3D-FE80-2413-DCF23348A627}"/>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t="-24891"/>
          <a:stretch/>
        </p:blipFill>
        <p:spPr bwMode="auto">
          <a:xfrm>
            <a:off x="8191171" y="4412213"/>
            <a:ext cx="2531868" cy="134882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38C755-04A5-5801-561C-F853596D2A38}"/>
              </a:ext>
            </a:extLst>
          </p:cNvPr>
          <p:cNvSpPr txBox="1"/>
          <p:nvPr/>
        </p:nvSpPr>
        <p:spPr>
          <a:xfrm>
            <a:off x="8940469" y="4412213"/>
            <a:ext cx="1033272" cy="307777"/>
          </a:xfrm>
          <a:prstGeom prst="rect">
            <a:avLst/>
          </a:prstGeom>
          <a:noFill/>
        </p:spPr>
        <p:txBody>
          <a:bodyPr wrap="square" rtlCol="0">
            <a:spAutoFit/>
          </a:bodyPr>
          <a:lstStyle/>
          <a:p>
            <a:pPr algn="ctr"/>
            <a:r>
              <a:rPr lang="en-AU" sz="1400" b="1"/>
              <a:t>SoftMax</a:t>
            </a:r>
            <a:endParaRPr lang="en-AU" sz="1400" b="1" dirty="0"/>
          </a:p>
        </p:txBody>
      </p:sp>
      <p:sp>
        <p:nvSpPr>
          <p:cNvPr id="7" name="TextBox 6">
            <a:extLst>
              <a:ext uri="{FF2B5EF4-FFF2-40B4-BE49-F238E27FC236}">
                <a16:creationId xmlns:a16="http://schemas.microsoft.com/office/drawing/2014/main" id="{FB15610A-5DB0-CEBE-59D9-D716A298B934}"/>
              </a:ext>
            </a:extLst>
          </p:cNvPr>
          <p:cNvSpPr txBox="1"/>
          <p:nvPr/>
        </p:nvSpPr>
        <p:spPr>
          <a:xfrm>
            <a:off x="918463" y="4312898"/>
            <a:ext cx="5390527" cy="646331"/>
          </a:xfrm>
          <a:prstGeom prst="rect">
            <a:avLst/>
          </a:prstGeom>
          <a:noFill/>
        </p:spPr>
        <p:txBody>
          <a:bodyPr wrap="square" rtlCol="0">
            <a:spAutoFit/>
          </a:bodyPr>
          <a:lstStyle/>
          <a:p>
            <a:r>
              <a:rPr lang="en-AU" dirty="0"/>
              <a:t>The Tanh function was used as the main activation function for the model’s hidden layers</a:t>
            </a:r>
          </a:p>
        </p:txBody>
      </p:sp>
      <p:sp>
        <p:nvSpPr>
          <p:cNvPr id="8" name="TextBox 7">
            <a:extLst>
              <a:ext uri="{FF2B5EF4-FFF2-40B4-BE49-F238E27FC236}">
                <a16:creationId xmlns:a16="http://schemas.microsoft.com/office/drawing/2014/main" id="{585017CC-85A4-7F75-7228-FE826696A89E}"/>
              </a:ext>
            </a:extLst>
          </p:cNvPr>
          <p:cNvSpPr txBox="1"/>
          <p:nvPr/>
        </p:nvSpPr>
        <p:spPr>
          <a:xfrm>
            <a:off x="918463" y="5138800"/>
            <a:ext cx="5390527" cy="646331"/>
          </a:xfrm>
          <a:prstGeom prst="rect">
            <a:avLst/>
          </a:prstGeom>
          <a:noFill/>
        </p:spPr>
        <p:txBody>
          <a:bodyPr wrap="square" rtlCol="0">
            <a:spAutoFit/>
          </a:bodyPr>
          <a:lstStyle/>
          <a:p>
            <a:r>
              <a:rPr lang="en-AU" dirty="0"/>
              <a:t>SoftMax function was used on the Output layer due to the Multiclass Classification Nature of the Model</a:t>
            </a:r>
          </a:p>
        </p:txBody>
      </p:sp>
      <p:grpSp>
        <p:nvGrpSpPr>
          <p:cNvPr id="11" name="Group 10">
            <a:extLst>
              <a:ext uri="{FF2B5EF4-FFF2-40B4-BE49-F238E27FC236}">
                <a16:creationId xmlns:a16="http://schemas.microsoft.com/office/drawing/2014/main" id="{47FCCD65-519D-378B-0F00-C4E6BAF86EF5}"/>
              </a:ext>
            </a:extLst>
          </p:cNvPr>
          <p:cNvGrpSpPr/>
          <p:nvPr/>
        </p:nvGrpSpPr>
        <p:grpSpPr>
          <a:xfrm>
            <a:off x="6442772" y="4424556"/>
            <a:ext cx="1296924" cy="1324318"/>
            <a:chOff x="6850632" y="4471351"/>
            <a:chExt cx="1296924" cy="1324318"/>
          </a:xfrm>
        </p:grpSpPr>
        <p:sp>
          <p:nvSpPr>
            <p:cNvPr id="9" name="Rectangle: Rounded Corners 8">
              <a:extLst>
                <a:ext uri="{FF2B5EF4-FFF2-40B4-BE49-F238E27FC236}">
                  <a16:creationId xmlns:a16="http://schemas.microsoft.com/office/drawing/2014/main" id="{18B0BE26-6AF1-D5B0-2B27-67B4713D3428}"/>
                </a:ext>
              </a:extLst>
            </p:cNvPr>
            <p:cNvSpPr/>
            <p:nvPr/>
          </p:nvSpPr>
          <p:spPr>
            <a:xfrm>
              <a:off x="6850632" y="4471351"/>
              <a:ext cx="1296924" cy="44427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AU" sz="1400" dirty="0"/>
                <a:t>Output Variable</a:t>
              </a:r>
            </a:p>
          </p:txBody>
        </p:sp>
        <p:pic>
          <p:nvPicPr>
            <p:cNvPr id="10" name="Picture 9">
              <a:extLst>
                <a:ext uri="{FF2B5EF4-FFF2-40B4-BE49-F238E27FC236}">
                  <a16:creationId xmlns:a16="http://schemas.microsoft.com/office/drawing/2014/main" id="{BA04785E-4105-BDB3-6DE1-39C3751BBB24}"/>
                </a:ext>
              </a:extLst>
            </p:cNvPr>
            <p:cNvPicPr>
              <a:picLocks noChangeAspect="1"/>
            </p:cNvPicPr>
            <p:nvPr/>
          </p:nvPicPr>
          <p:blipFill>
            <a:blip r:embed="rId5"/>
            <a:stretch>
              <a:fillRect/>
            </a:stretch>
          </p:blipFill>
          <p:spPr>
            <a:xfrm>
              <a:off x="7059359" y="4966878"/>
              <a:ext cx="876422" cy="828791"/>
            </a:xfrm>
            <a:prstGeom prst="rect">
              <a:avLst/>
            </a:prstGeom>
            <a:ln>
              <a:solidFill>
                <a:schemeClr val="accent2"/>
              </a:solidFill>
            </a:ln>
          </p:spPr>
        </p:pic>
      </p:grpSp>
    </p:spTree>
    <p:extLst>
      <p:ext uri="{BB962C8B-B14F-4D97-AF65-F5344CB8AC3E}">
        <p14:creationId xmlns:p14="http://schemas.microsoft.com/office/powerpoint/2010/main" val="2251141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86DAA-7B8A-B2B2-D5FC-760DC217DD53}"/>
              </a:ext>
            </a:extLst>
          </p:cNvPr>
          <p:cNvSpPr>
            <a:spLocks noGrp="1"/>
          </p:cNvSpPr>
          <p:nvPr>
            <p:ph type="title"/>
          </p:nvPr>
        </p:nvSpPr>
        <p:spPr/>
        <p:txBody>
          <a:bodyPr/>
          <a:lstStyle/>
          <a:p>
            <a:r>
              <a:rPr lang="en-AU" dirty="0"/>
              <a:t>Model Training &amp; Performance</a:t>
            </a:r>
          </a:p>
        </p:txBody>
      </p:sp>
      <p:sp>
        <p:nvSpPr>
          <p:cNvPr id="3" name="Content Placeholder 2">
            <a:extLst>
              <a:ext uri="{FF2B5EF4-FFF2-40B4-BE49-F238E27FC236}">
                <a16:creationId xmlns:a16="http://schemas.microsoft.com/office/drawing/2014/main" id="{D3A48470-C287-0408-E591-7A57976F260B}"/>
              </a:ext>
            </a:extLst>
          </p:cNvPr>
          <p:cNvSpPr>
            <a:spLocks noGrp="1"/>
          </p:cNvSpPr>
          <p:nvPr>
            <p:ph idx="1"/>
          </p:nvPr>
        </p:nvSpPr>
        <p:spPr/>
        <p:txBody>
          <a:bodyPr/>
          <a:lstStyle/>
          <a:p>
            <a:pPr marL="0" indent="0">
              <a:buNone/>
            </a:pPr>
            <a:endParaRPr lang="en-AU" dirty="0"/>
          </a:p>
        </p:txBody>
      </p:sp>
      <p:pic>
        <p:nvPicPr>
          <p:cNvPr id="2052" name="Picture 4">
            <a:extLst>
              <a:ext uri="{FF2B5EF4-FFF2-40B4-BE49-F238E27FC236}">
                <a16:creationId xmlns:a16="http://schemas.microsoft.com/office/drawing/2014/main" id="{1814E656-B8A4-C0EF-244C-AFC14F005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443" y="1945770"/>
            <a:ext cx="5510554" cy="41110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26B04F-79B0-78FB-9877-F7A4F1449E8F}"/>
              </a:ext>
            </a:extLst>
          </p:cNvPr>
          <p:cNvSpPr txBox="1"/>
          <p:nvPr/>
        </p:nvSpPr>
        <p:spPr>
          <a:xfrm>
            <a:off x="7351683" y="2542684"/>
            <a:ext cx="2650837" cy="1031051"/>
          </a:xfrm>
          <a:prstGeom prst="rect">
            <a:avLst/>
          </a:prstGeom>
          <a:noFill/>
        </p:spPr>
        <p:txBody>
          <a:bodyPr wrap="square" rtlCol="0">
            <a:spAutoFit/>
          </a:bodyPr>
          <a:lstStyle/>
          <a:p>
            <a:pPr algn="ctr"/>
            <a:r>
              <a:rPr lang="en-AU" b="1" dirty="0"/>
              <a:t>Training Set</a:t>
            </a:r>
          </a:p>
          <a:p>
            <a:pPr algn="ctr"/>
            <a:endParaRPr lang="en-AU" sz="700" b="1" dirty="0"/>
          </a:p>
          <a:p>
            <a:r>
              <a:rPr lang="en-AU" b="1" dirty="0"/>
              <a:t>Accuracy: </a:t>
            </a:r>
            <a:r>
              <a:rPr lang="en-AU" dirty="0"/>
              <a:t>0.9341</a:t>
            </a:r>
          </a:p>
          <a:p>
            <a:r>
              <a:rPr lang="en-AU" b="1" dirty="0"/>
              <a:t>Loss:  </a:t>
            </a:r>
            <a:r>
              <a:rPr lang="en-AU" dirty="0"/>
              <a:t>0.2445</a:t>
            </a:r>
          </a:p>
        </p:txBody>
      </p:sp>
      <p:sp>
        <p:nvSpPr>
          <p:cNvPr id="6" name="TextBox 5">
            <a:extLst>
              <a:ext uri="{FF2B5EF4-FFF2-40B4-BE49-F238E27FC236}">
                <a16:creationId xmlns:a16="http://schemas.microsoft.com/office/drawing/2014/main" id="{65677035-4D9A-D51C-0B75-FE570F92CBCE}"/>
              </a:ext>
            </a:extLst>
          </p:cNvPr>
          <p:cNvSpPr txBox="1"/>
          <p:nvPr/>
        </p:nvSpPr>
        <p:spPr>
          <a:xfrm>
            <a:off x="7485795" y="4130692"/>
            <a:ext cx="2650837" cy="1031051"/>
          </a:xfrm>
          <a:prstGeom prst="rect">
            <a:avLst/>
          </a:prstGeom>
          <a:noFill/>
        </p:spPr>
        <p:txBody>
          <a:bodyPr wrap="square" rtlCol="0">
            <a:spAutoFit/>
          </a:bodyPr>
          <a:lstStyle/>
          <a:p>
            <a:pPr algn="ctr"/>
            <a:r>
              <a:rPr lang="en-AU" b="1" dirty="0"/>
              <a:t>Test Set</a:t>
            </a:r>
          </a:p>
          <a:p>
            <a:pPr algn="ctr"/>
            <a:endParaRPr lang="en-AU" sz="700" b="1" dirty="0"/>
          </a:p>
          <a:p>
            <a:r>
              <a:rPr lang="en-AU" b="1" dirty="0"/>
              <a:t>Accuracy: </a:t>
            </a:r>
            <a:r>
              <a:rPr lang="en-AU" dirty="0"/>
              <a:t>0.8933</a:t>
            </a:r>
          </a:p>
          <a:p>
            <a:r>
              <a:rPr lang="en-AU" b="1" dirty="0"/>
              <a:t>Loss:  </a:t>
            </a:r>
            <a:r>
              <a:rPr lang="en-AU" dirty="0"/>
              <a:t>0.3969</a:t>
            </a:r>
          </a:p>
        </p:txBody>
      </p:sp>
    </p:spTree>
    <p:extLst>
      <p:ext uri="{BB962C8B-B14F-4D97-AF65-F5344CB8AC3E}">
        <p14:creationId xmlns:p14="http://schemas.microsoft.com/office/powerpoint/2010/main" val="6412796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2855</TotalTime>
  <Words>370</Words>
  <Application>Microsoft Macintosh PowerPoint</Application>
  <PresentationFormat>Widescreen</PresentationFormat>
  <Paragraphs>45</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Slack-Lato</vt:lpstr>
      <vt:lpstr>Aptos</vt:lpstr>
      <vt:lpstr>Aptos Display</vt:lpstr>
      <vt:lpstr>Arial</vt:lpstr>
      <vt:lpstr>Lucida Calligraphy</vt:lpstr>
      <vt:lpstr>Symbol</vt:lpstr>
      <vt:lpstr>Office Theme</vt:lpstr>
      <vt:lpstr>Sleep Disorder Factors</vt:lpstr>
      <vt:lpstr>Dataset Summary</vt:lpstr>
      <vt:lpstr>Graphs</vt:lpstr>
      <vt:lpstr>PowerPoint Presentation</vt:lpstr>
      <vt:lpstr>Machine Learning Model</vt:lpstr>
      <vt:lpstr>Data Preprocessing</vt:lpstr>
      <vt:lpstr>Data Preprocessing</vt:lpstr>
      <vt:lpstr>Neural Network Model Setup</vt:lpstr>
      <vt:lpstr>Model Training &amp; Performance</vt:lpstr>
      <vt:lpstr>Gradio App</vt:lpstr>
      <vt:lpstr>Gradio App</vt:lpstr>
      <vt:lpstr>Summary of Overall Results</vt:lpstr>
      <vt:lpstr>Limitations and Future Possibilities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Lisa Shimano</dc:creator>
  <cp:lastModifiedBy>Lisa Shimano</cp:lastModifiedBy>
  <cp:revision>12</cp:revision>
  <dcterms:created xsi:type="dcterms:W3CDTF">2024-08-26T13:28:44Z</dcterms:created>
  <dcterms:modified xsi:type="dcterms:W3CDTF">2024-08-28T13:04:42Z</dcterms:modified>
</cp:coreProperties>
</file>